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331" r:id="rId3"/>
    <p:sldId id="387" r:id="rId4"/>
    <p:sldId id="334" r:id="rId5"/>
    <p:sldId id="362" r:id="rId6"/>
    <p:sldId id="383" r:id="rId7"/>
    <p:sldId id="388" r:id="rId8"/>
    <p:sldId id="384" r:id="rId9"/>
    <p:sldId id="377" r:id="rId10"/>
    <p:sldId id="385" r:id="rId11"/>
    <p:sldId id="378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4A3B86-388E-4D7E-A391-96798CEBBFAA}">
          <p14:sldIdLst>
            <p14:sldId id="264"/>
            <p14:sldId id="331"/>
            <p14:sldId id="387"/>
            <p14:sldId id="334"/>
            <p14:sldId id="362"/>
            <p14:sldId id="383"/>
            <p14:sldId id="388"/>
            <p14:sldId id="384"/>
            <p14:sldId id="377"/>
            <p14:sldId id="385"/>
            <p14:sldId id="3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859"/>
    <a:srgbClr val="5A5B5D"/>
    <a:srgbClr val="70AD47"/>
    <a:srgbClr val="00B0F0"/>
    <a:srgbClr val="ED7D31"/>
    <a:srgbClr val="FFC000"/>
    <a:srgbClr val="4D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1" autoAdjust="0"/>
    <p:restoredTop sz="96305" autoAdjust="0"/>
  </p:normalViewPr>
  <p:slideViewPr>
    <p:cSldViewPr snapToGrid="0">
      <p:cViewPr varScale="1">
        <p:scale>
          <a:sx n="115" d="100"/>
          <a:sy n="115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F1C5D812-6A9B-4A88-9F8E-3CDD1FF8B32D}" type="datetimeFigureOut">
              <a:rPr lang="en-US" smtClean="0"/>
              <a:t>8/3/2018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2029FB7-C0AF-4A45-8ED0-6EE963330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6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8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9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4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94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30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21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14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39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260600"/>
            <a:ext cx="7735711" cy="821268"/>
          </a:xfrm>
        </p:spPr>
        <p:txBody>
          <a:bodyPr anchor="b"/>
          <a:lstStyle>
            <a:lvl1pPr algn="r">
              <a:defRPr sz="4000">
                <a:solidFill>
                  <a:srgbClr val="4DA6D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246443"/>
            <a:ext cx="7735711" cy="301095"/>
          </a:xfrm>
        </p:spPr>
        <p:txBody>
          <a:bodyPr>
            <a:noAutofit/>
          </a:bodyPr>
          <a:lstStyle>
            <a:lvl1pPr marL="0" indent="0" algn="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795-F177-410A-B509-A81D11CC5D5D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FBB9-28AE-4FC8-8831-B30BD87F8893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55" y="1133475"/>
            <a:ext cx="5181600" cy="50434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6155" y="1133475"/>
            <a:ext cx="5181600" cy="504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124A-D38C-4630-ABCF-FD4787DF83A2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2BE-507C-41F7-AF27-6D03194F4064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316-26E3-4A60-85EA-A3F7E26ECCA9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00BE-8788-4F6E-B768-55DD177F4560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155" y="378346"/>
            <a:ext cx="10515600" cy="63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155" y="1152525"/>
            <a:ext cx="10515600" cy="506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4D57CF-F353-4ED6-9FFB-F4356FCB3081}" type="datetime1">
              <a:rPr lang="en-US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424C0C-8EC5-46EA-9C2D-CADC4384F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954865"/>
            <a:ext cx="7735711" cy="821268"/>
          </a:xfrm>
        </p:spPr>
        <p:txBody>
          <a:bodyPr/>
          <a:lstStyle/>
          <a:p>
            <a:br>
              <a:rPr lang="en-US" sz="4800" dirty="0">
                <a:solidFill>
                  <a:srgbClr val="565859"/>
                </a:solidFill>
              </a:rPr>
            </a:br>
            <a:r>
              <a:rPr lang="en-US" sz="4800" dirty="0"/>
              <a:t>Addison Athletic Club</a:t>
            </a:r>
            <a:br>
              <a:rPr lang="en-US" sz="4800" dirty="0"/>
            </a:br>
            <a:r>
              <a:rPr lang="en-US" sz="4800" dirty="0"/>
              <a:t>HVAC Improvements</a:t>
            </a:r>
            <a:endParaRPr lang="en-US" sz="4800" dirty="0">
              <a:solidFill>
                <a:srgbClr val="56585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776133"/>
            <a:ext cx="7735711" cy="496882"/>
          </a:xfrm>
        </p:spPr>
        <p:txBody>
          <a:bodyPr>
            <a:noAutofit/>
          </a:bodyPr>
          <a:lstStyle/>
          <a:p>
            <a:r>
              <a:rPr lang="en-US" dirty="0"/>
              <a:t>August 14,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D6371-2067-446D-BC51-614EAB6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3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Finalize construction plans and specifications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Bid project after Labor Day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End of August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Open bids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Bring project to Council for award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Bring third party construction management contract to Council for award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Begin construction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Mid October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5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5316F4D-F4DD-4FE6-A193-53128E36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776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History – AAC Master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October 2014 – Council approves contract With Barker Rinker </a:t>
            </a:r>
            <a:r>
              <a:rPr lang="en-US" sz="1700" dirty="0" err="1"/>
              <a:t>Seacat</a:t>
            </a:r>
            <a:r>
              <a:rPr lang="en-US" sz="1700" dirty="0"/>
              <a:t> Architecture (BRS) for the Addison Athletic Club Master Plan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October 2016 – Public input findings presented to Council.  Council approves Master Plan and funding priorities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September 2017 – The contract with BRS ended with the approval of the Master Plan; Council approved contract with PGAL for professional services related to renovations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February 2018 – Staff presented the 3 design options for the Addison Athletic Club HVAC.  Council directs staff to move forward with Option 2 ($960,000) which will result in a future budget amendment of $95,000.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April 2018 – Athletic Club HVAC Project was placed on </a:t>
            </a:r>
            <a:r>
              <a:rPr lang="en-US" sz="1700" dirty="0" err="1"/>
              <a:t>Bidsync</a:t>
            </a:r>
            <a:r>
              <a:rPr lang="en-US" sz="1700" dirty="0"/>
              <a:t> 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May 2018 – Bidding closed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Single bid accepted of $1,589,814 (+65% over project estimate)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May 2018 – Staff presentation to Council concerning single bid, and the project budget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Council directed staff to revisit project and develop new recommendations 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1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DD881C-FC53-4672-A3ED-452443C951A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476625" y="1117600"/>
          <a:ext cx="4651375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4" imgW="5791110" imgH="6657930" progId="Excel.Sheet.12">
                  <p:embed/>
                </p:oleObj>
              </mc:Choice>
              <mc:Fallback>
                <p:oleObj name="Worksheet" r:id="rId4" imgW="5791110" imgH="66579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6625" y="1117600"/>
                        <a:ext cx="4651375" cy="534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Graphic 46" descr="Checkmark">
            <a:extLst>
              <a:ext uri="{FF2B5EF4-FFF2-40B4-BE49-F238E27FC236}">
                <a16:creationId xmlns:a16="http://schemas.microsoft.com/office/drawing/2014/main" id="{15DAD115-9AF8-4F0F-9687-2E8D615B7C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145357"/>
            <a:ext cx="174172" cy="174172"/>
          </a:xfrm>
          <a:prstGeom prst="rect">
            <a:avLst/>
          </a:prstGeom>
        </p:spPr>
      </p:pic>
      <p:pic>
        <p:nvPicPr>
          <p:cNvPr id="48" name="Graphic 47" descr="Checkmark">
            <a:extLst>
              <a:ext uri="{FF2B5EF4-FFF2-40B4-BE49-F238E27FC236}">
                <a16:creationId xmlns:a16="http://schemas.microsoft.com/office/drawing/2014/main" id="{1E507238-1CFF-439D-B044-D2A644E71F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304240"/>
            <a:ext cx="174172" cy="174172"/>
          </a:xfrm>
          <a:prstGeom prst="rect">
            <a:avLst/>
          </a:prstGeom>
        </p:spPr>
      </p:pic>
      <p:pic>
        <p:nvPicPr>
          <p:cNvPr id="49" name="Graphic 48" descr="Checkmark">
            <a:extLst>
              <a:ext uri="{FF2B5EF4-FFF2-40B4-BE49-F238E27FC236}">
                <a16:creationId xmlns:a16="http://schemas.microsoft.com/office/drawing/2014/main" id="{17A15CEE-28E8-4C4B-9F34-EAE95AA6D0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460755"/>
            <a:ext cx="174172" cy="1741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Evaluation – Design Options </a:t>
            </a:r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87787A25-CE16-46D6-B820-8FB703B29F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739638"/>
            <a:ext cx="174172" cy="174172"/>
          </a:xfrm>
          <a:prstGeom prst="rect">
            <a:avLst/>
          </a:prstGeom>
        </p:spPr>
      </p:pic>
      <p:pic>
        <p:nvPicPr>
          <p:cNvPr id="14" name="Graphic 13" descr="Close">
            <a:extLst>
              <a:ext uri="{FF2B5EF4-FFF2-40B4-BE49-F238E27FC236}">
                <a16:creationId xmlns:a16="http://schemas.microsoft.com/office/drawing/2014/main" id="{86EF9AF4-54F7-42E2-B5F8-0647545615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901134"/>
            <a:ext cx="174172" cy="174172"/>
          </a:xfrm>
          <a:prstGeom prst="rect">
            <a:avLst/>
          </a:prstGeom>
        </p:spPr>
      </p:pic>
      <p:pic>
        <p:nvPicPr>
          <p:cNvPr id="15" name="Graphic 14" descr="Close">
            <a:extLst>
              <a:ext uri="{FF2B5EF4-FFF2-40B4-BE49-F238E27FC236}">
                <a16:creationId xmlns:a16="http://schemas.microsoft.com/office/drawing/2014/main" id="{7F0C3AE1-DE83-408B-B33E-6A648E7A5E1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2060282"/>
            <a:ext cx="174172" cy="174172"/>
          </a:xfrm>
          <a:prstGeom prst="rect">
            <a:avLst/>
          </a:prstGeom>
        </p:spPr>
      </p:pic>
      <p:pic>
        <p:nvPicPr>
          <p:cNvPr id="24" name="Graphic 23" descr="Close">
            <a:extLst>
              <a:ext uri="{FF2B5EF4-FFF2-40B4-BE49-F238E27FC236}">
                <a16:creationId xmlns:a16="http://schemas.microsoft.com/office/drawing/2014/main" id="{AD689295-3E74-4B14-BAA8-9F60E95C3E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011578"/>
            <a:ext cx="174172" cy="174172"/>
          </a:xfrm>
          <a:prstGeom prst="rect">
            <a:avLst/>
          </a:prstGeom>
        </p:spPr>
      </p:pic>
      <p:pic>
        <p:nvPicPr>
          <p:cNvPr id="25" name="Graphic 24" descr="Close">
            <a:extLst>
              <a:ext uri="{FF2B5EF4-FFF2-40B4-BE49-F238E27FC236}">
                <a16:creationId xmlns:a16="http://schemas.microsoft.com/office/drawing/2014/main" id="{13B0D62C-F8BB-41B7-8890-3CC7CA4361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174975"/>
            <a:ext cx="174172" cy="174172"/>
          </a:xfrm>
          <a:prstGeom prst="rect">
            <a:avLst/>
          </a:prstGeom>
        </p:spPr>
      </p:pic>
      <p:pic>
        <p:nvPicPr>
          <p:cNvPr id="26" name="Graphic 25" descr="Close">
            <a:extLst>
              <a:ext uri="{FF2B5EF4-FFF2-40B4-BE49-F238E27FC236}">
                <a16:creationId xmlns:a16="http://schemas.microsoft.com/office/drawing/2014/main" id="{19AD18C6-0CD4-41D0-B72B-A70350DC5B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337511"/>
            <a:ext cx="174172" cy="174172"/>
          </a:xfrm>
          <a:prstGeom prst="rect">
            <a:avLst/>
          </a:prstGeom>
        </p:spPr>
      </p:pic>
      <p:pic>
        <p:nvPicPr>
          <p:cNvPr id="27" name="Graphic 26" descr="Close">
            <a:extLst>
              <a:ext uri="{FF2B5EF4-FFF2-40B4-BE49-F238E27FC236}">
                <a16:creationId xmlns:a16="http://schemas.microsoft.com/office/drawing/2014/main" id="{FC8CC1F7-2231-4D35-B957-E24C3DE1C1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511683"/>
            <a:ext cx="174172" cy="174172"/>
          </a:xfrm>
          <a:prstGeom prst="rect">
            <a:avLst/>
          </a:prstGeom>
        </p:spPr>
      </p:pic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00A18D06-00BB-4ACA-801A-2AC0DB32E3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832327"/>
            <a:ext cx="174172" cy="174172"/>
          </a:xfrm>
          <a:prstGeom prst="rect">
            <a:avLst/>
          </a:prstGeom>
        </p:spPr>
      </p:pic>
      <p:pic>
        <p:nvPicPr>
          <p:cNvPr id="30" name="Graphic 29" descr="Close">
            <a:extLst>
              <a:ext uri="{FF2B5EF4-FFF2-40B4-BE49-F238E27FC236}">
                <a16:creationId xmlns:a16="http://schemas.microsoft.com/office/drawing/2014/main" id="{CE6AFD0C-FD30-4D1C-8B57-66CA1F8082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981960"/>
            <a:ext cx="174172" cy="174172"/>
          </a:xfrm>
          <a:prstGeom prst="rect">
            <a:avLst/>
          </a:prstGeom>
        </p:spPr>
      </p:pic>
      <p:pic>
        <p:nvPicPr>
          <p:cNvPr id="35" name="Graphic 34" descr="Close">
            <a:extLst>
              <a:ext uri="{FF2B5EF4-FFF2-40B4-BE49-F238E27FC236}">
                <a16:creationId xmlns:a16="http://schemas.microsoft.com/office/drawing/2014/main" id="{E674A60A-2F50-4079-99BD-155DCF54BB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619989"/>
            <a:ext cx="174172" cy="174172"/>
          </a:xfrm>
          <a:prstGeom prst="rect">
            <a:avLst/>
          </a:prstGeom>
        </p:spPr>
      </p:pic>
      <p:pic>
        <p:nvPicPr>
          <p:cNvPr id="36" name="Graphic 35" descr="Close">
            <a:extLst>
              <a:ext uri="{FF2B5EF4-FFF2-40B4-BE49-F238E27FC236}">
                <a16:creationId xmlns:a16="http://schemas.microsoft.com/office/drawing/2014/main" id="{7FFF25C1-D22B-42FF-9044-F635389D08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794064"/>
            <a:ext cx="174172" cy="174172"/>
          </a:xfrm>
          <a:prstGeom prst="rect">
            <a:avLst/>
          </a:prstGeom>
        </p:spPr>
      </p:pic>
      <p:pic>
        <p:nvPicPr>
          <p:cNvPr id="37" name="Graphic 36" descr="Close">
            <a:extLst>
              <a:ext uri="{FF2B5EF4-FFF2-40B4-BE49-F238E27FC236}">
                <a16:creationId xmlns:a16="http://schemas.microsoft.com/office/drawing/2014/main" id="{702CD993-F229-459E-B970-DE66E53C4C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957461"/>
            <a:ext cx="174172" cy="174172"/>
          </a:xfrm>
          <a:prstGeom prst="rect">
            <a:avLst/>
          </a:prstGeom>
        </p:spPr>
      </p:pic>
      <p:pic>
        <p:nvPicPr>
          <p:cNvPr id="45" name="Graphic 44" descr="Checkmark">
            <a:extLst>
              <a:ext uri="{FF2B5EF4-FFF2-40B4-BE49-F238E27FC236}">
                <a16:creationId xmlns:a16="http://schemas.microsoft.com/office/drawing/2014/main" id="{895969F7-D8A8-4FEA-88A4-9216FC78E9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435900"/>
            <a:ext cx="174172" cy="174172"/>
          </a:xfrm>
          <a:prstGeom prst="rect">
            <a:avLst/>
          </a:prstGeom>
        </p:spPr>
      </p:pic>
      <p:pic>
        <p:nvPicPr>
          <p:cNvPr id="39" name="Graphic 38" descr="Close">
            <a:extLst>
              <a:ext uri="{FF2B5EF4-FFF2-40B4-BE49-F238E27FC236}">
                <a16:creationId xmlns:a16="http://schemas.microsoft.com/office/drawing/2014/main" id="{E5EA0F95-5858-4956-9100-5008C571D3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5275578"/>
            <a:ext cx="174172" cy="174172"/>
          </a:xfrm>
          <a:prstGeom prst="rect">
            <a:avLst/>
          </a:prstGeom>
        </p:spPr>
      </p:pic>
      <p:pic>
        <p:nvPicPr>
          <p:cNvPr id="42" name="Graphic 41" descr="Checkmark">
            <a:extLst>
              <a:ext uri="{FF2B5EF4-FFF2-40B4-BE49-F238E27FC236}">
                <a16:creationId xmlns:a16="http://schemas.microsoft.com/office/drawing/2014/main" id="{64EA8E59-D994-4175-9C1F-B3600D8AE2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735387"/>
            <a:ext cx="174172" cy="174172"/>
          </a:xfrm>
          <a:prstGeom prst="rect">
            <a:avLst/>
          </a:prstGeom>
        </p:spPr>
      </p:pic>
      <p:pic>
        <p:nvPicPr>
          <p:cNvPr id="50" name="Graphic 49" descr="Checkmark">
            <a:extLst>
              <a:ext uri="{FF2B5EF4-FFF2-40B4-BE49-F238E27FC236}">
                <a16:creationId xmlns:a16="http://schemas.microsoft.com/office/drawing/2014/main" id="{A5173172-8DD2-44CA-8B51-615B12898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3672005"/>
            <a:ext cx="174172" cy="174172"/>
          </a:xfrm>
          <a:prstGeom prst="rect">
            <a:avLst/>
          </a:prstGeom>
        </p:spPr>
      </p:pic>
      <p:pic>
        <p:nvPicPr>
          <p:cNvPr id="51" name="Graphic 50" descr="Checkmark">
            <a:extLst>
              <a:ext uri="{FF2B5EF4-FFF2-40B4-BE49-F238E27FC236}">
                <a16:creationId xmlns:a16="http://schemas.microsoft.com/office/drawing/2014/main" id="{C4F76D34-B85A-4FF0-B3BE-60F42385B1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866194"/>
            <a:ext cx="174172" cy="174172"/>
          </a:xfrm>
          <a:prstGeom prst="rect">
            <a:avLst/>
          </a:prstGeom>
        </p:spPr>
      </p:pic>
      <p:pic>
        <p:nvPicPr>
          <p:cNvPr id="52" name="Graphic 51" descr="Checkmark">
            <a:extLst>
              <a:ext uri="{FF2B5EF4-FFF2-40B4-BE49-F238E27FC236}">
                <a16:creationId xmlns:a16="http://schemas.microsoft.com/office/drawing/2014/main" id="{8412DA36-CE0F-411C-9D93-BBFD016D68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697840"/>
            <a:ext cx="174172" cy="174172"/>
          </a:xfrm>
          <a:prstGeom prst="rect">
            <a:avLst/>
          </a:prstGeom>
        </p:spPr>
      </p:pic>
      <p:pic>
        <p:nvPicPr>
          <p:cNvPr id="53" name="Graphic 52" descr="Checkmark">
            <a:extLst>
              <a:ext uri="{FF2B5EF4-FFF2-40B4-BE49-F238E27FC236}">
                <a16:creationId xmlns:a16="http://schemas.microsoft.com/office/drawing/2014/main" id="{0D0F4514-4DDA-4A0F-B154-BCD6DC90D9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542863"/>
            <a:ext cx="174172" cy="174172"/>
          </a:xfrm>
          <a:prstGeom prst="rect">
            <a:avLst/>
          </a:prstGeom>
        </p:spPr>
      </p:pic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AAFCD4B7-7719-401F-9AF8-FF74D48A03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382442"/>
            <a:ext cx="174172" cy="174172"/>
          </a:xfrm>
          <a:prstGeom prst="rect">
            <a:avLst/>
          </a:prstGeom>
        </p:spPr>
      </p:pic>
      <p:pic>
        <p:nvPicPr>
          <p:cNvPr id="55" name="Graphic 54" descr="Checkmark">
            <a:extLst>
              <a:ext uri="{FF2B5EF4-FFF2-40B4-BE49-F238E27FC236}">
                <a16:creationId xmlns:a16="http://schemas.microsoft.com/office/drawing/2014/main" id="{6099932B-0F4E-4E57-A491-D4F59E9587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218812"/>
            <a:ext cx="174172" cy="174172"/>
          </a:xfrm>
          <a:prstGeom prst="rect">
            <a:avLst/>
          </a:prstGeom>
        </p:spPr>
      </p:pic>
      <p:sp>
        <p:nvSpPr>
          <p:cNvPr id="56" name="Minus Sign 55">
            <a:extLst>
              <a:ext uri="{FF2B5EF4-FFF2-40B4-BE49-F238E27FC236}">
                <a16:creationId xmlns:a16="http://schemas.microsoft.com/office/drawing/2014/main" id="{8813280D-87DA-4D9C-80FE-15092D494455}"/>
              </a:ext>
            </a:extLst>
          </p:cNvPr>
          <p:cNvSpPr/>
          <p:nvPr/>
        </p:nvSpPr>
        <p:spPr>
          <a:xfrm>
            <a:off x="6561016" y="17993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A8F916FF-9C5A-4617-842B-7958A7E03967}"/>
              </a:ext>
            </a:extLst>
          </p:cNvPr>
          <p:cNvSpPr/>
          <p:nvPr/>
        </p:nvSpPr>
        <p:spPr>
          <a:xfrm>
            <a:off x="7572429" y="18045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EE5E1F73-0166-4DEE-AE70-C0FD3067FC3C}"/>
              </a:ext>
            </a:extLst>
          </p:cNvPr>
          <p:cNvSpPr/>
          <p:nvPr/>
        </p:nvSpPr>
        <p:spPr>
          <a:xfrm>
            <a:off x="6564920" y="19517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Minus Sign 58">
            <a:extLst>
              <a:ext uri="{FF2B5EF4-FFF2-40B4-BE49-F238E27FC236}">
                <a16:creationId xmlns:a16="http://schemas.microsoft.com/office/drawing/2014/main" id="{93D4E404-585B-42C3-9CDD-6D884E2C5B49}"/>
              </a:ext>
            </a:extLst>
          </p:cNvPr>
          <p:cNvSpPr/>
          <p:nvPr/>
        </p:nvSpPr>
        <p:spPr>
          <a:xfrm>
            <a:off x="7576333" y="19569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5FF81FB5-329B-4EAA-8389-2B2315FDCD3B}"/>
              </a:ext>
            </a:extLst>
          </p:cNvPr>
          <p:cNvSpPr/>
          <p:nvPr/>
        </p:nvSpPr>
        <p:spPr>
          <a:xfrm>
            <a:off x="6555313" y="5498854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F485EAF9-33C1-4A6C-A8D5-066B64A2DC49}"/>
              </a:ext>
            </a:extLst>
          </p:cNvPr>
          <p:cNvSpPr/>
          <p:nvPr/>
        </p:nvSpPr>
        <p:spPr>
          <a:xfrm>
            <a:off x="7566726" y="5504006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Minus Sign 61">
            <a:extLst>
              <a:ext uri="{FF2B5EF4-FFF2-40B4-BE49-F238E27FC236}">
                <a16:creationId xmlns:a16="http://schemas.microsoft.com/office/drawing/2014/main" id="{4DD1C3F6-3EA6-4BAF-9897-D5B2CCC54D6D}"/>
              </a:ext>
            </a:extLst>
          </p:cNvPr>
          <p:cNvSpPr/>
          <p:nvPr/>
        </p:nvSpPr>
        <p:spPr>
          <a:xfrm>
            <a:off x="5462517" y="5641557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31AF41EC-B84C-47C7-A96E-1C87B9E41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134582"/>
            <a:ext cx="174172" cy="174172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F676420-776A-45D4-A491-7C696B8389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293465"/>
            <a:ext cx="174172" cy="174172"/>
          </a:xfrm>
          <a:prstGeom prst="rect">
            <a:avLst/>
          </a:prstGeom>
        </p:spPr>
      </p:pic>
      <p:pic>
        <p:nvPicPr>
          <p:cNvPr id="65" name="Graphic 64" descr="Checkmark">
            <a:extLst>
              <a:ext uri="{FF2B5EF4-FFF2-40B4-BE49-F238E27FC236}">
                <a16:creationId xmlns:a16="http://schemas.microsoft.com/office/drawing/2014/main" id="{75710AA6-7350-4EE2-BB05-B3738B2E81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449980"/>
            <a:ext cx="174172" cy="174172"/>
          </a:xfrm>
          <a:prstGeom prst="rect">
            <a:avLst/>
          </a:prstGeom>
        </p:spPr>
      </p:pic>
      <p:pic>
        <p:nvPicPr>
          <p:cNvPr id="66" name="Graphic 65" descr="Checkmark">
            <a:extLst>
              <a:ext uri="{FF2B5EF4-FFF2-40B4-BE49-F238E27FC236}">
                <a16:creationId xmlns:a16="http://schemas.microsoft.com/office/drawing/2014/main" id="{5DCE6568-AFEE-4880-AC77-A3D294D2E8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109012"/>
            <a:ext cx="174172" cy="174172"/>
          </a:xfrm>
          <a:prstGeom prst="rect">
            <a:avLst/>
          </a:prstGeom>
        </p:spPr>
      </p:pic>
      <p:pic>
        <p:nvPicPr>
          <p:cNvPr id="67" name="Graphic 66" descr="Close">
            <a:extLst>
              <a:ext uri="{FF2B5EF4-FFF2-40B4-BE49-F238E27FC236}">
                <a16:creationId xmlns:a16="http://schemas.microsoft.com/office/drawing/2014/main" id="{589B9F87-3360-4904-9797-0AEC1B0DD9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2049507"/>
            <a:ext cx="174172" cy="174172"/>
          </a:xfrm>
          <a:prstGeom prst="rect">
            <a:avLst/>
          </a:prstGeom>
        </p:spPr>
      </p:pic>
      <p:pic>
        <p:nvPicPr>
          <p:cNvPr id="69" name="Graphic 68" descr="Close">
            <a:extLst>
              <a:ext uri="{FF2B5EF4-FFF2-40B4-BE49-F238E27FC236}">
                <a16:creationId xmlns:a16="http://schemas.microsoft.com/office/drawing/2014/main" id="{47B03057-2FBD-42B3-9B11-7BF64C967C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000803"/>
            <a:ext cx="174172" cy="174172"/>
          </a:xfrm>
          <a:prstGeom prst="rect">
            <a:avLst/>
          </a:prstGeom>
        </p:spPr>
      </p:pic>
      <p:pic>
        <p:nvPicPr>
          <p:cNvPr id="70" name="Graphic 69" descr="Close">
            <a:extLst>
              <a:ext uri="{FF2B5EF4-FFF2-40B4-BE49-F238E27FC236}">
                <a16:creationId xmlns:a16="http://schemas.microsoft.com/office/drawing/2014/main" id="{CBF9FFA0-91F9-4D26-BAC6-4B8980D6FB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164200"/>
            <a:ext cx="174172" cy="174172"/>
          </a:xfrm>
          <a:prstGeom prst="rect">
            <a:avLst/>
          </a:prstGeom>
        </p:spPr>
      </p:pic>
      <p:pic>
        <p:nvPicPr>
          <p:cNvPr id="71" name="Graphic 70" descr="Close">
            <a:extLst>
              <a:ext uri="{FF2B5EF4-FFF2-40B4-BE49-F238E27FC236}">
                <a16:creationId xmlns:a16="http://schemas.microsoft.com/office/drawing/2014/main" id="{37F4FA49-23C7-46B9-A9EC-6C22F3E0FD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326736"/>
            <a:ext cx="174172" cy="174172"/>
          </a:xfrm>
          <a:prstGeom prst="rect">
            <a:avLst/>
          </a:prstGeom>
        </p:spPr>
      </p:pic>
      <p:pic>
        <p:nvPicPr>
          <p:cNvPr id="72" name="Graphic 71" descr="Close">
            <a:extLst>
              <a:ext uri="{FF2B5EF4-FFF2-40B4-BE49-F238E27FC236}">
                <a16:creationId xmlns:a16="http://schemas.microsoft.com/office/drawing/2014/main" id="{0D847CBD-C181-4A28-B107-B3B2B24FFF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500908"/>
            <a:ext cx="174172" cy="174172"/>
          </a:xfrm>
          <a:prstGeom prst="rect">
            <a:avLst/>
          </a:prstGeom>
        </p:spPr>
      </p:pic>
      <p:pic>
        <p:nvPicPr>
          <p:cNvPr id="73" name="Graphic 72" descr="Close">
            <a:extLst>
              <a:ext uri="{FF2B5EF4-FFF2-40B4-BE49-F238E27FC236}">
                <a16:creationId xmlns:a16="http://schemas.microsoft.com/office/drawing/2014/main" id="{381569E9-B09D-4FCE-9B05-9FE61A84F4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821552"/>
            <a:ext cx="174172" cy="174172"/>
          </a:xfrm>
          <a:prstGeom prst="rect">
            <a:avLst/>
          </a:prstGeom>
        </p:spPr>
      </p:pic>
      <p:pic>
        <p:nvPicPr>
          <p:cNvPr id="74" name="Graphic 73" descr="Close">
            <a:extLst>
              <a:ext uri="{FF2B5EF4-FFF2-40B4-BE49-F238E27FC236}">
                <a16:creationId xmlns:a16="http://schemas.microsoft.com/office/drawing/2014/main" id="{DC064FB0-34CB-43F7-82DD-D7FAD5B7EA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971185"/>
            <a:ext cx="174172" cy="174172"/>
          </a:xfrm>
          <a:prstGeom prst="rect">
            <a:avLst/>
          </a:prstGeom>
        </p:spPr>
      </p:pic>
      <p:pic>
        <p:nvPicPr>
          <p:cNvPr id="76" name="Graphic 75" descr="Close">
            <a:extLst>
              <a:ext uri="{FF2B5EF4-FFF2-40B4-BE49-F238E27FC236}">
                <a16:creationId xmlns:a16="http://schemas.microsoft.com/office/drawing/2014/main" id="{72E8E340-1676-4DA0-8806-F9EB1FAA1F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617030"/>
            <a:ext cx="174172" cy="174172"/>
          </a:xfrm>
          <a:prstGeom prst="rect">
            <a:avLst/>
          </a:prstGeom>
        </p:spPr>
      </p:pic>
      <p:pic>
        <p:nvPicPr>
          <p:cNvPr id="77" name="Graphic 76" descr="Close">
            <a:extLst>
              <a:ext uri="{FF2B5EF4-FFF2-40B4-BE49-F238E27FC236}">
                <a16:creationId xmlns:a16="http://schemas.microsoft.com/office/drawing/2014/main" id="{F92F6469-4866-4163-8744-890A1EA209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798921"/>
            <a:ext cx="174172" cy="174172"/>
          </a:xfrm>
          <a:prstGeom prst="rect">
            <a:avLst/>
          </a:prstGeom>
        </p:spPr>
      </p:pic>
      <p:pic>
        <p:nvPicPr>
          <p:cNvPr id="78" name="Graphic 77" descr="Close">
            <a:extLst>
              <a:ext uri="{FF2B5EF4-FFF2-40B4-BE49-F238E27FC236}">
                <a16:creationId xmlns:a16="http://schemas.microsoft.com/office/drawing/2014/main" id="{4FE09421-42B8-4099-AE2F-035D255AE3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962318"/>
            <a:ext cx="174172" cy="174172"/>
          </a:xfrm>
          <a:prstGeom prst="rect">
            <a:avLst/>
          </a:prstGeom>
        </p:spPr>
      </p:pic>
      <p:pic>
        <p:nvPicPr>
          <p:cNvPr id="79" name="Graphic 78" descr="Close">
            <a:extLst>
              <a:ext uri="{FF2B5EF4-FFF2-40B4-BE49-F238E27FC236}">
                <a16:creationId xmlns:a16="http://schemas.microsoft.com/office/drawing/2014/main" id="{09C2DB4E-55DF-4543-967F-F9674017D6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5272619"/>
            <a:ext cx="174172" cy="174172"/>
          </a:xfrm>
          <a:prstGeom prst="rect">
            <a:avLst/>
          </a:prstGeom>
        </p:spPr>
      </p:pic>
      <p:pic>
        <p:nvPicPr>
          <p:cNvPr id="80" name="Graphic 79" descr="Checkmark">
            <a:extLst>
              <a:ext uri="{FF2B5EF4-FFF2-40B4-BE49-F238E27FC236}">
                <a16:creationId xmlns:a16="http://schemas.microsoft.com/office/drawing/2014/main" id="{33AD51F0-67D4-497F-AF96-6B8C06098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740244"/>
            <a:ext cx="174172" cy="174172"/>
          </a:xfrm>
          <a:prstGeom prst="rect">
            <a:avLst/>
          </a:prstGeom>
        </p:spPr>
      </p:pic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4F2DD2E1-05F8-4DC5-9D6E-322334A54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3661230"/>
            <a:ext cx="174172" cy="174172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47F9D17-D792-470A-A5A5-9C3C72D9C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855419"/>
            <a:ext cx="174172" cy="174172"/>
          </a:xfrm>
          <a:prstGeom prst="rect">
            <a:avLst/>
          </a:prstGeom>
        </p:spPr>
      </p:pic>
      <p:pic>
        <p:nvPicPr>
          <p:cNvPr id="83" name="Graphic 82" descr="Checkmark">
            <a:extLst>
              <a:ext uri="{FF2B5EF4-FFF2-40B4-BE49-F238E27FC236}">
                <a16:creationId xmlns:a16="http://schemas.microsoft.com/office/drawing/2014/main" id="{0421FCD2-192E-4DC2-9549-A1BD36102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687065"/>
            <a:ext cx="174172" cy="174172"/>
          </a:xfrm>
          <a:prstGeom prst="rect">
            <a:avLst/>
          </a:prstGeom>
        </p:spPr>
      </p:pic>
      <p:pic>
        <p:nvPicPr>
          <p:cNvPr id="84" name="Graphic 83" descr="Checkmark">
            <a:extLst>
              <a:ext uri="{FF2B5EF4-FFF2-40B4-BE49-F238E27FC236}">
                <a16:creationId xmlns:a16="http://schemas.microsoft.com/office/drawing/2014/main" id="{DC590DC1-726C-4563-84E6-CB28694A9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532088"/>
            <a:ext cx="174172" cy="174172"/>
          </a:xfrm>
          <a:prstGeom prst="rect">
            <a:avLst/>
          </a:prstGeom>
        </p:spPr>
      </p:pic>
      <p:pic>
        <p:nvPicPr>
          <p:cNvPr id="85" name="Graphic 84" descr="Checkmark">
            <a:extLst>
              <a:ext uri="{FF2B5EF4-FFF2-40B4-BE49-F238E27FC236}">
                <a16:creationId xmlns:a16="http://schemas.microsoft.com/office/drawing/2014/main" id="{AF062123-8496-4FB1-AC58-6AA03EB1AE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371667"/>
            <a:ext cx="174172" cy="174172"/>
          </a:xfrm>
          <a:prstGeom prst="rect">
            <a:avLst/>
          </a:prstGeom>
        </p:spPr>
      </p:pic>
      <p:pic>
        <p:nvPicPr>
          <p:cNvPr id="86" name="Graphic 85" descr="Checkmark">
            <a:extLst>
              <a:ext uri="{FF2B5EF4-FFF2-40B4-BE49-F238E27FC236}">
                <a16:creationId xmlns:a16="http://schemas.microsoft.com/office/drawing/2014/main" id="{2772AA7D-827F-478F-B4DF-B0A99EFD7F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218449"/>
            <a:ext cx="174172" cy="174172"/>
          </a:xfrm>
          <a:prstGeom prst="rect">
            <a:avLst/>
          </a:prstGeom>
        </p:spPr>
      </p:pic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4C59EC42-A187-4D83-8C82-E26E24A5A3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145357"/>
            <a:ext cx="174172" cy="174172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E1F98E4C-F707-4ED1-8EB8-F0DA1C99A9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304240"/>
            <a:ext cx="174172" cy="174172"/>
          </a:xfrm>
          <a:prstGeom prst="rect">
            <a:avLst/>
          </a:prstGeom>
        </p:spPr>
      </p:pic>
      <p:pic>
        <p:nvPicPr>
          <p:cNvPr id="89" name="Graphic 88" descr="Checkmark">
            <a:extLst>
              <a:ext uri="{FF2B5EF4-FFF2-40B4-BE49-F238E27FC236}">
                <a16:creationId xmlns:a16="http://schemas.microsoft.com/office/drawing/2014/main" id="{4C185136-E4C1-4830-B249-111259C864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460755"/>
            <a:ext cx="174172" cy="174172"/>
          </a:xfrm>
          <a:prstGeom prst="rect">
            <a:avLst/>
          </a:prstGeom>
        </p:spPr>
      </p:pic>
      <p:pic>
        <p:nvPicPr>
          <p:cNvPr id="90" name="Graphic 89" descr="Checkmark">
            <a:extLst>
              <a:ext uri="{FF2B5EF4-FFF2-40B4-BE49-F238E27FC236}">
                <a16:creationId xmlns:a16="http://schemas.microsoft.com/office/drawing/2014/main" id="{D2FBBEC0-ACC0-4955-8FBF-4098AE434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119787"/>
            <a:ext cx="174172" cy="174172"/>
          </a:xfrm>
          <a:prstGeom prst="rect">
            <a:avLst/>
          </a:prstGeom>
        </p:spPr>
      </p:pic>
      <p:pic>
        <p:nvPicPr>
          <p:cNvPr id="104" name="Graphic 103" descr="Checkmark">
            <a:extLst>
              <a:ext uri="{FF2B5EF4-FFF2-40B4-BE49-F238E27FC236}">
                <a16:creationId xmlns:a16="http://schemas.microsoft.com/office/drawing/2014/main" id="{FB3BBE83-33B2-4765-8E78-CC266A5DB2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735387"/>
            <a:ext cx="174172" cy="174172"/>
          </a:xfrm>
          <a:prstGeom prst="rect">
            <a:avLst/>
          </a:prstGeom>
        </p:spPr>
      </p:pic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2FBD4A54-54FB-4D30-BA89-DB4BDBC0FD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3672005"/>
            <a:ext cx="174172" cy="174172"/>
          </a:xfrm>
          <a:prstGeom prst="rect">
            <a:avLst/>
          </a:prstGeom>
        </p:spPr>
      </p:pic>
      <p:pic>
        <p:nvPicPr>
          <p:cNvPr id="106" name="Graphic 105" descr="Checkmark">
            <a:extLst>
              <a:ext uri="{FF2B5EF4-FFF2-40B4-BE49-F238E27FC236}">
                <a16:creationId xmlns:a16="http://schemas.microsoft.com/office/drawing/2014/main" id="{B10C85AD-521B-4CDE-82E8-EA35AF1BB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866194"/>
            <a:ext cx="174172" cy="174172"/>
          </a:xfrm>
          <a:prstGeom prst="rect">
            <a:avLst/>
          </a:prstGeom>
        </p:spPr>
      </p:pic>
      <p:pic>
        <p:nvPicPr>
          <p:cNvPr id="107" name="Graphic 106" descr="Checkmark">
            <a:extLst>
              <a:ext uri="{FF2B5EF4-FFF2-40B4-BE49-F238E27FC236}">
                <a16:creationId xmlns:a16="http://schemas.microsoft.com/office/drawing/2014/main" id="{78635A3A-578C-4065-9074-9EE183333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697840"/>
            <a:ext cx="174172" cy="174172"/>
          </a:xfrm>
          <a:prstGeom prst="rect">
            <a:avLst/>
          </a:prstGeom>
        </p:spPr>
      </p:pic>
      <p:pic>
        <p:nvPicPr>
          <p:cNvPr id="108" name="Graphic 107" descr="Checkmark">
            <a:extLst>
              <a:ext uri="{FF2B5EF4-FFF2-40B4-BE49-F238E27FC236}">
                <a16:creationId xmlns:a16="http://schemas.microsoft.com/office/drawing/2014/main" id="{5DE733CF-1C95-4925-9F7A-62513789B1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542863"/>
            <a:ext cx="174172" cy="174172"/>
          </a:xfrm>
          <a:prstGeom prst="rect">
            <a:avLst/>
          </a:prstGeom>
        </p:spPr>
      </p:pic>
      <p:pic>
        <p:nvPicPr>
          <p:cNvPr id="109" name="Graphic 108" descr="Checkmark">
            <a:extLst>
              <a:ext uri="{FF2B5EF4-FFF2-40B4-BE49-F238E27FC236}">
                <a16:creationId xmlns:a16="http://schemas.microsoft.com/office/drawing/2014/main" id="{4B13F82F-2DFD-4BE6-BD88-9002463157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382442"/>
            <a:ext cx="174172" cy="174172"/>
          </a:xfrm>
          <a:prstGeom prst="rect">
            <a:avLst/>
          </a:prstGeom>
        </p:spPr>
      </p:pic>
      <p:pic>
        <p:nvPicPr>
          <p:cNvPr id="110" name="Graphic 109" descr="Checkmark">
            <a:extLst>
              <a:ext uri="{FF2B5EF4-FFF2-40B4-BE49-F238E27FC236}">
                <a16:creationId xmlns:a16="http://schemas.microsoft.com/office/drawing/2014/main" id="{C2104332-2326-4CDE-B232-AC37A48098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218812"/>
            <a:ext cx="174172" cy="174172"/>
          </a:xfrm>
          <a:prstGeom prst="rect">
            <a:avLst/>
          </a:prstGeom>
        </p:spPr>
      </p:pic>
      <p:pic>
        <p:nvPicPr>
          <p:cNvPr id="111" name="Graphic 110" descr="Checkmark">
            <a:extLst>
              <a:ext uri="{FF2B5EF4-FFF2-40B4-BE49-F238E27FC236}">
                <a16:creationId xmlns:a16="http://schemas.microsoft.com/office/drawing/2014/main" id="{4EAB2F7F-6445-4B25-92A6-4DCBA76C2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55313" y="5592448"/>
            <a:ext cx="174172" cy="174172"/>
          </a:xfrm>
          <a:prstGeom prst="rect">
            <a:avLst/>
          </a:prstGeom>
        </p:spPr>
      </p:pic>
      <p:pic>
        <p:nvPicPr>
          <p:cNvPr id="112" name="Graphic 111" descr="Checkmark">
            <a:extLst>
              <a:ext uri="{FF2B5EF4-FFF2-40B4-BE49-F238E27FC236}">
                <a16:creationId xmlns:a16="http://schemas.microsoft.com/office/drawing/2014/main" id="{FE62BE9D-A555-4344-944B-9AAE8742EC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5583302"/>
            <a:ext cx="174172" cy="174172"/>
          </a:xfrm>
          <a:prstGeom prst="rect">
            <a:avLst/>
          </a:prstGeom>
        </p:spPr>
      </p:pic>
      <p:pic>
        <p:nvPicPr>
          <p:cNvPr id="113" name="Graphic 112" descr="Checkmark">
            <a:extLst>
              <a:ext uri="{FF2B5EF4-FFF2-40B4-BE49-F238E27FC236}">
                <a16:creationId xmlns:a16="http://schemas.microsoft.com/office/drawing/2014/main" id="{3A800F6B-591D-41EF-98ED-20C5628793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3018594"/>
            <a:ext cx="174172" cy="174172"/>
          </a:xfrm>
          <a:prstGeom prst="rect">
            <a:avLst/>
          </a:prstGeom>
        </p:spPr>
      </p:pic>
      <p:pic>
        <p:nvPicPr>
          <p:cNvPr id="114" name="Graphic 113" descr="Checkmark">
            <a:extLst>
              <a:ext uri="{FF2B5EF4-FFF2-40B4-BE49-F238E27FC236}">
                <a16:creationId xmlns:a16="http://schemas.microsoft.com/office/drawing/2014/main" id="{B455B2CC-3FDF-4D01-BE3F-5B1223831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834499"/>
            <a:ext cx="174172" cy="174172"/>
          </a:xfrm>
          <a:prstGeom prst="rect">
            <a:avLst/>
          </a:prstGeom>
        </p:spPr>
      </p:pic>
      <p:pic>
        <p:nvPicPr>
          <p:cNvPr id="117" name="Graphic 116" descr="Checkmark">
            <a:extLst>
              <a:ext uri="{FF2B5EF4-FFF2-40B4-BE49-F238E27FC236}">
                <a16:creationId xmlns:a16="http://schemas.microsoft.com/office/drawing/2014/main" id="{B081870E-1D8E-4B93-A4B4-6CED474207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350747"/>
            <a:ext cx="174172" cy="174172"/>
          </a:xfrm>
          <a:prstGeom prst="rect">
            <a:avLst/>
          </a:prstGeom>
        </p:spPr>
      </p:pic>
      <p:pic>
        <p:nvPicPr>
          <p:cNvPr id="118" name="Graphic 117" descr="Checkmark">
            <a:extLst>
              <a:ext uri="{FF2B5EF4-FFF2-40B4-BE49-F238E27FC236}">
                <a16:creationId xmlns:a16="http://schemas.microsoft.com/office/drawing/2014/main" id="{CB7B237A-FA43-4C31-BB32-97743C1D74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187117"/>
            <a:ext cx="174172" cy="174172"/>
          </a:xfrm>
          <a:prstGeom prst="rect">
            <a:avLst/>
          </a:prstGeom>
        </p:spPr>
      </p:pic>
      <p:pic>
        <p:nvPicPr>
          <p:cNvPr id="119" name="Graphic 118" descr="Checkmark">
            <a:extLst>
              <a:ext uri="{FF2B5EF4-FFF2-40B4-BE49-F238E27FC236}">
                <a16:creationId xmlns:a16="http://schemas.microsoft.com/office/drawing/2014/main" id="{BDB4F689-59FF-496A-A4B9-3FC789566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0017" y="3986899"/>
            <a:ext cx="174172" cy="174172"/>
          </a:xfrm>
          <a:prstGeom prst="rect">
            <a:avLst/>
          </a:prstGeom>
        </p:spPr>
      </p:pic>
      <p:pic>
        <p:nvPicPr>
          <p:cNvPr id="120" name="Graphic 119" descr="Checkmark">
            <a:extLst>
              <a:ext uri="{FF2B5EF4-FFF2-40B4-BE49-F238E27FC236}">
                <a16:creationId xmlns:a16="http://schemas.microsoft.com/office/drawing/2014/main" id="{9C8E646E-4349-4551-94C3-9D83EA2C24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620347"/>
            <a:ext cx="174172" cy="174172"/>
          </a:xfrm>
          <a:prstGeom prst="rect">
            <a:avLst/>
          </a:prstGeom>
        </p:spPr>
      </p:pic>
      <p:pic>
        <p:nvPicPr>
          <p:cNvPr id="121" name="Graphic 120" descr="Checkmark">
            <a:extLst>
              <a:ext uri="{FF2B5EF4-FFF2-40B4-BE49-F238E27FC236}">
                <a16:creationId xmlns:a16="http://schemas.microsoft.com/office/drawing/2014/main" id="{5AC091F9-286E-410F-A86F-AFAD0DD1DE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795856"/>
            <a:ext cx="174172" cy="174172"/>
          </a:xfrm>
          <a:prstGeom prst="rect">
            <a:avLst/>
          </a:prstGeom>
        </p:spPr>
      </p:pic>
      <p:pic>
        <p:nvPicPr>
          <p:cNvPr id="122" name="Graphic 121" descr="Checkmark">
            <a:extLst>
              <a:ext uri="{FF2B5EF4-FFF2-40B4-BE49-F238E27FC236}">
                <a16:creationId xmlns:a16="http://schemas.microsoft.com/office/drawing/2014/main" id="{CAE01ED4-0005-4352-880A-6A917E7D73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952371"/>
            <a:ext cx="174172" cy="174172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F58A5989-0FF9-450A-8913-CDE4987491CF}"/>
              </a:ext>
            </a:extLst>
          </p:cNvPr>
          <p:cNvSpPr txBox="1"/>
          <p:nvPr/>
        </p:nvSpPr>
        <p:spPr>
          <a:xfrm>
            <a:off x="8467596" y="2391524"/>
            <a:ext cx="320347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PRIORITY AIR HANDLING UNITS</a:t>
            </a:r>
          </a:p>
          <a:p>
            <a:r>
              <a:rPr lang="en-US" dirty="0"/>
              <a:t>AHU 5 – Conference Room </a:t>
            </a:r>
          </a:p>
          <a:p>
            <a:r>
              <a:rPr lang="en-US" dirty="0"/>
              <a:t>AHU 8 – Women’s Locker Room </a:t>
            </a:r>
          </a:p>
          <a:p>
            <a:r>
              <a:rPr lang="en-US" dirty="0"/>
              <a:t>AHU 9 – Men’s Locker Room</a:t>
            </a:r>
          </a:p>
          <a:p>
            <a:r>
              <a:rPr lang="en-US" dirty="0"/>
              <a:t>AHU 10 – Aerobics Studio</a:t>
            </a:r>
          </a:p>
        </p:txBody>
      </p:sp>
      <p:pic>
        <p:nvPicPr>
          <p:cNvPr id="96" name="Graphic 95" descr="Checkmark">
            <a:extLst>
              <a:ext uri="{FF2B5EF4-FFF2-40B4-BE49-F238E27FC236}">
                <a16:creationId xmlns:a16="http://schemas.microsoft.com/office/drawing/2014/main" id="{2B457F8A-B3F0-4694-AE1B-AD302A786B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7499" y="5280500"/>
            <a:ext cx="174172" cy="174172"/>
          </a:xfrm>
          <a:prstGeom prst="rect">
            <a:avLst/>
          </a:prstGeom>
        </p:spPr>
      </p:pic>
      <p:pic>
        <p:nvPicPr>
          <p:cNvPr id="97" name="Graphic 96" descr="Checkmark">
            <a:extLst>
              <a:ext uri="{FF2B5EF4-FFF2-40B4-BE49-F238E27FC236}">
                <a16:creationId xmlns:a16="http://schemas.microsoft.com/office/drawing/2014/main" id="{57A1DFCA-18C0-4282-A9B0-6A28400F67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121910"/>
            <a:ext cx="174172" cy="1741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3</a:t>
            </a:fld>
            <a:endParaRPr lang="en-US" dirty="0"/>
          </a:p>
        </p:txBody>
      </p:sp>
      <p:pic>
        <p:nvPicPr>
          <p:cNvPr id="94" name="Graphic 93" descr="Close">
            <a:extLst>
              <a:ext uri="{FF2B5EF4-FFF2-40B4-BE49-F238E27FC236}">
                <a16:creationId xmlns:a16="http://schemas.microsoft.com/office/drawing/2014/main" id="{F386CB2B-DC0B-479E-89A4-1C89D29944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65216" y="3503678"/>
            <a:ext cx="174172" cy="174172"/>
          </a:xfrm>
          <a:prstGeom prst="rect">
            <a:avLst/>
          </a:prstGeom>
        </p:spPr>
      </p:pic>
      <p:pic>
        <p:nvPicPr>
          <p:cNvPr id="95" name="Graphic 94" descr="Checkmark">
            <a:extLst>
              <a:ext uri="{FF2B5EF4-FFF2-40B4-BE49-F238E27FC236}">
                <a16:creationId xmlns:a16="http://schemas.microsoft.com/office/drawing/2014/main" id="{B8945B68-4B4A-49B6-9654-285D3923EE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5216" y="2040525"/>
            <a:ext cx="174172" cy="17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A0F01B-5CC3-46B0-82D2-F8D8020125B5}"/>
              </a:ext>
            </a:extLst>
          </p:cNvPr>
          <p:cNvSpPr/>
          <p:nvPr/>
        </p:nvSpPr>
        <p:spPr>
          <a:xfrm>
            <a:off x="6096000" y="1117600"/>
            <a:ext cx="1080604" cy="5019767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55" y="350638"/>
            <a:ext cx="10726754" cy="632356"/>
          </a:xfrm>
        </p:spPr>
        <p:txBody>
          <a:bodyPr/>
          <a:lstStyle/>
          <a:p>
            <a:r>
              <a:rPr lang="en-US" sz="3200" dirty="0"/>
              <a:t>HVAC Project – Third Party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2712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was hired to do a third party peer review of the MEP construction set completed by RWB. They completed their review on June 13,2018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reviewed both the new construction drawings, existing building drawings, and specifications to validate the new mechanical design and to evaluate the drawing scope for possible further cost reductions. 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In summary, the system types and capacities, design choices, and decisions regarding the chilled water HVAC design are all consistent with industry standard and practices for this type of building and occupancy.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The mechanical systems are arranged efficiently minimizing installed cost and are sized to meet the building requirements.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In Conclusion, it is Aguirre </a:t>
            </a:r>
            <a:r>
              <a:rPr lang="en-US" sz="1800" dirty="0" err="1"/>
              <a:t>Roden’s</a:t>
            </a:r>
            <a:r>
              <a:rPr lang="en-US" sz="1800" dirty="0"/>
              <a:t> opinion that the design produced by RWB as it is currently presented meets or exceeds accepted standards of good engineering practice and standards of care upon the Engineer of Record.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does not see any cost savings measures beyond the owner declining the add-alternates as outlined in the MEP documents.</a:t>
            </a: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A12C1-C1DB-4DFD-B673-F6FD3D3F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7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Base Bid Elements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5</a:t>
            </a:fld>
            <a:endParaRPr lang="en-US" dirty="0"/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6E583AC8-973A-4D6A-9BE0-778FA2722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4" y="1152524"/>
            <a:ext cx="10704851" cy="532712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Chiller Options: Screw and Scroll  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scroll chiller has been added as an acceptable alternate to the screw chiller.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Scroll chillers have multiple compressors and can continue to provide some cooling if one of the compressors went down. A screw chiller has one compressor and can not provide cooling when down.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Screw chiller is more energy efficient and the compressor ramps up and down based on building load. 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scroll chillers make less noise than the screw chillers.  The bid documents provide sound attenuation criteria for the chillers to meet.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Emergency piping and connections have been provided in case of chiller being down for any reason. (screw or scroll)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High Volume, Low Speed Fans (HVLS)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Additional manufacturers were added to provide more competitive bid. The fan controls were simplified.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Changes that were made to these plans/specification from the original bid documents are as follows.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HVAC controls were simplified to be more fundamental for the HVAC units and HVLS fans. The controls can be upgraded or expanded on an as needed basis.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Different construction materials have been specified for reduction in labor cost. I.E. grooved piping in lieu of welded piping for chilled water.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Modification of electrical service panel size and electrical gear to reduce cost.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612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Additive Alternates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Air handling units (Total of 6) within the existing facility.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Gym duct work replacement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Replacement of the air pressurization relief hood over the gym floor. New relief hood to have motorized dampers.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/>
              <a:t>All listed alternates can be added in the future with minimal shut down times and disruption to the operation of the AAC.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5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– Remaining Elements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Several HVAC elements will still remain after completion of current project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Boiler #1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AHU 1, 2, 3, 4, 6 &amp; 7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Pump 8, 9 &amp; 10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Any additive alternate item not selected under the current project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These components will need to be replaced in time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2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Bidding Process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Updated timeline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Starting construction after Labor Day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School summer projects will be complete which should allow more contractors to bid.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Reaching out to contractors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Identified a list of potential contractors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Town will reach out to the potential contractors when the bid goes live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More relaxed construction schedule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Increased construction timeframe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8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Updated Cost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Updated costs (August 2018)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Estimated Base bid is $1,119,293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Estimated Additive alternate bid is $484,025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Contractors has diligently worked with the design team to find cost savings items as well as define the project scope.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was the only contractor to bid the project in the previous competitive bid process.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has continued to update cost and provide input to the design team and the City as the scope of work has been modified. 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This project is dominated by the mechanical portion of work which is MIINC field of expertise.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3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25604</TotalTime>
  <Words>959</Words>
  <Application>Microsoft Office PowerPoint</Application>
  <PresentationFormat>Widescreen</PresentationFormat>
  <Paragraphs>116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Worksheet</vt:lpstr>
      <vt:lpstr> Addison Athletic Club HVAC Improvements</vt:lpstr>
      <vt:lpstr>History – AAC Master Plan</vt:lpstr>
      <vt:lpstr>HVAC Evaluation – Design Options </vt:lpstr>
      <vt:lpstr>HVAC Project – Third Party Review</vt:lpstr>
      <vt:lpstr>HVAC Project – Base Bid Elements</vt:lpstr>
      <vt:lpstr>HVAC Project – Additive Alternates</vt:lpstr>
      <vt:lpstr>HVAC – Remaining Elements </vt:lpstr>
      <vt:lpstr>Bidding Process Changes</vt:lpstr>
      <vt:lpstr>HVAC Project – Updated Cost </vt:lpstr>
      <vt:lpstr>HVAC Project – Next Steps</vt:lpstr>
      <vt:lpstr>Questions?</vt:lpstr>
    </vt:vector>
  </TitlesOfParts>
  <Company>Kimley-Horn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Beadling, Taylour</dc:creator>
  <cp:lastModifiedBy>Jason Shroyer</cp:lastModifiedBy>
  <cp:revision>347</cp:revision>
  <cp:lastPrinted>2018-05-17T15:03:17Z</cp:lastPrinted>
  <dcterms:created xsi:type="dcterms:W3CDTF">2016-02-09T22:00:53Z</dcterms:created>
  <dcterms:modified xsi:type="dcterms:W3CDTF">2018-08-03T18:49:30Z</dcterms:modified>
</cp:coreProperties>
</file>