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4" r:id="rId2"/>
    <p:sldId id="331" r:id="rId3"/>
    <p:sldId id="387" r:id="rId4"/>
    <p:sldId id="388" r:id="rId5"/>
    <p:sldId id="385" r:id="rId6"/>
    <p:sldId id="378" r:id="rId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4A3B86-388E-4D7E-A391-96798CEBBFAA}">
          <p14:sldIdLst>
            <p14:sldId id="264"/>
            <p14:sldId id="331"/>
            <p14:sldId id="387"/>
            <p14:sldId id="388"/>
            <p14:sldId id="385"/>
            <p14:sldId id="3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5859"/>
    <a:srgbClr val="5A5B5D"/>
    <a:srgbClr val="70AD47"/>
    <a:srgbClr val="00B0F0"/>
    <a:srgbClr val="ED7D31"/>
    <a:srgbClr val="FFC000"/>
    <a:srgbClr val="4DA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1" autoAdjust="0"/>
    <p:restoredTop sz="96305" autoAdjust="0"/>
  </p:normalViewPr>
  <p:slideViewPr>
    <p:cSldViewPr snapToGrid="0">
      <p:cViewPr varScale="1">
        <p:scale>
          <a:sx n="110" d="100"/>
          <a:sy n="110" d="100"/>
        </p:scale>
        <p:origin x="7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F1C5D812-6A9B-4A88-9F8E-3CDD1FF8B32D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22029FB7-C0AF-4A45-8ED0-6EE9633309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66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090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64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214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58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43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243" y="2260600"/>
            <a:ext cx="7735711" cy="821268"/>
          </a:xfrm>
        </p:spPr>
        <p:txBody>
          <a:bodyPr anchor="b"/>
          <a:lstStyle>
            <a:lvl1pPr algn="r">
              <a:defRPr sz="4000">
                <a:solidFill>
                  <a:srgbClr val="4DA6D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243" y="3246443"/>
            <a:ext cx="7735711" cy="301095"/>
          </a:xfrm>
        </p:spPr>
        <p:txBody>
          <a:bodyPr>
            <a:noAutofit/>
          </a:bodyPr>
          <a:lstStyle>
            <a:lvl1pPr marL="0" indent="0" algn="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795-F177-410A-B509-A81D11CC5D5D}" type="datetime1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72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FBB9-28AE-4FC8-8831-B30BD87F8893}" type="datetime1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1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155" y="1133475"/>
            <a:ext cx="5181600" cy="50434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6155" y="1133475"/>
            <a:ext cx="5181600" cy="5043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F124A-D38C-4630-ABCF-FD4787DF83A2}" type="datetime1">
              <a:rPr lang="en-US" smtClean="0"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5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F2BE-507C-41F7-AF27-6D03194F4064}" type="datetime1">
              <a:rPr lang="en-US" smtClean="0"/>
              <a:t>11/2/2018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6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C316-26E3-4A60-85EA-A3F7E26ECCA9}" type="datetime1">
              <a:rPr lang="en-US" smtClean="0"/>
              <a:t>11/2/2018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63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00BE-8788-4F6E-B768-55DD177F4560}" type="datetime1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7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2155" y="378346"/>
            <a:ext cx="10515600" cy="632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155" y="1152525"/>
            <a:ext cx="10515600" cy="5062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F4D57CF-F353-4ED6-9FFB-F4356FCB3081}" type="datetime1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424C0C-8EC5-46EA-9C2D-CADC4384F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8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70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243" y="2954865"/>
            <a:ext cx="7735711" cy="821268"/>
          </a:xfrm>
        </p:spPr>
        <p:txBody>
          <a:bodyPr/>
          <a:lstStyle/>
          <a:p>
            <a:br>
              <a:rPr lang="en-US" sz="4800" dirty="0">
                <a:solidFill>
                  <a:srgbClr val="565859"/>
                </a:solidFill>
              </a:rPr>
            </a:br>
            <a:r>
              <a:rPr lang="en-US" sz="4800" dirty="0"/>
              <a:t>Addison Athletic Club</a:t>
            </a:r>
            <a:br>
              <a:rPr lang="en-US" sz="4800" dirty="0"/>
            </a:br>
            <a:r>
              <a:rPr lang="en-US" sz="4800" dirty="0"/>
              <a:t>HVAC Improvements</a:t>
            </a:r>
            <a:endParaRPr lang="en-US" sz="4800" dirty="0">
              <a:solidFill>
                <a:srgbClr val="56585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243" y="3776133"/>
            <a:ext cx="7735711" cy="496882"/>
          </a:xfrm>
        </p:spPr>
        <p:txBody>
          <a:bodyPr>
            <a:noAutofit/>
          </a:bodyPr>
          <a:lstStyle/>
          <a:p>
            <a:r>
              <a:rPr lang="en-US" dirty="0"/>
              <a:t>November 13, 2018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D6371-2067-446D-BC51-614EAB63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13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History – Athletic Club HVAC Project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700" dirty="0"/>
              <a:t>August 14, 2018 – Staff presented updated cost estimate to Council 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Estimated Base bid of $1,119,293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Estimated Additive alternate bid of $484,025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August 2018 – September 2018 – Plans and specifications were updated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September 20, 2018 – HVAC project re-bid was placed on </a:t>
            </a:r>
            <a:r>
              <a:rPr lang="en-US" sz="1700" dirty="0" err="1"/>
              <a:t>Bidsync</a:t>
            </a:r>
            <a:endParaRPr lang="en-US" sz="1700" dirty="0"/>
          </a:p>
          <a:p>
            <a:pPr>
              <a:lnSpc>
                <a:spcPct val="120000"/>
              </a:lnSpc>
            </a:pPr>
            <a:r>
              <a:rPr lang="en-US" sz="1700" dirty="0"/>
              <a:t>October 18, 2018 – HVAC project bid closed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Town received a total of 4 bids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sz="17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62BC5-9BEB-47B0-95C0-38A6D0ED0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CA02E0-7C07-452B-B05A-0856CDCAF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825709"/>
              </p:ext>
            </p:extLst>
          </p:nvPr>
        </p:nvGraphicFramePr>
        <p:xfrm>
          <a:off x="2032000" y="4185677"/>
          <a:ext cx="8128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283598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4182335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535154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364864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Contractor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Base 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Additive Alternate 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Base w/ Alternate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21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Infinity Contractors International, LTD.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$913,329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$266,706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$1,180,035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524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TDI Industries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$1,103,553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$280,245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$1,383,798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125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MIINC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$1,100,566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$374,750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$1,475,316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52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308 Construction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$2,675,000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$3,150,000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54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71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1EDD881C-FC53-4672-A3ED-452443C951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483415"/>
              </p:ext>
            </p:extLst>
          </p:nvPr>
        </p:nvGraphicFramePr>
        <p:xfrm>
          <a:off x="3452813" y="1117600"/>
          <a:ext cx="3716337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Worksheet" r:id="rId4" imgW="4629268" imgH="6276960" progId="Excel.Sheet.12">
                  <p:embed/>
                </p:oleObj>
              </mc:Choice>
              <mc:Fallback>
                <p:oleObj name="Worksheet" r:id="rId4" imgW="4629268" imgH="62769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52813" y="1117600"/>
                        <a:ext cx="3716337" cy="5040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Base Bid and Additive Alternates</a:t>
            </a:r>
          </a:p>
        </p:txBody>
      </p:sp>
      <p:sp>
        <p:nvSpPr>
          <p:cNvPr id="56" name="Minus Sign 55">
            <a:extLst>
              <a:ext uri="{FF2B5EF4-FFF2-40B4-BE49-F238E27FC236}">
                <a16:creationId xmlns:a16="http://schemas.microsoft.com/office/drawing/2014/main" id="{8813280D-87DA-4D9C-80FE-15092D494455}"/>
              </a:ext>
            </a:extLst>
          </p:cNvPr>
          <p:cNvSpPr/>
          <p:nvPr/>
        </p:nvSpPr>
        <p:spPr>
          <a:xfrm>
            <a:off x="5460942" y="1789191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Minus Sign 56">
            <a:extLst>
              <a:ext uri="{FF2B5EF4-FFF2-40B4-BE49-F238E27FC236}">
                <a16:creationId xmlns:a16="http://schemas.microsoft.com/office/drawing/2014/main" id="{A8F916FF-9C5A-4617-842B-7958A7E03967}"/>
              </a:ext>
            </a:extLst>
          </p:cNvPr>
          <p:cNvSpPr/>
          <p:nvPr/>
        </p:nvSpPr>
        <p:spPr>
          <a:xfrm>
            <a:off x="6527400" y="1816085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Minus Sign 57">
            <a:extLst>
              <a:ext uri="{FF2B5EF4-FFF2-40B4-BE49-F238E27FC236}">
                <a16:creationId xmlns:a16="http://schemas.microsoft.com/office/drawing/2014/main" id="{EE5E1F73-0166-4DEE-AE70-C0FD3067FC3C}"/>
              </a:ext>
            </a:extLst>
          </p:cNvPr>
          <p:cNvSpPr/>
          <p:nvPr/>
        </p:nvSpPr>
        <p:spPr>
          <a:xfrm>
            <a:off x="5464846" y="1941591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Minus Sign 58">
            <a:extLst>
              <a:ext uri="{FF2B5EF4-FFF2-40B4-BE49-F238E27FC236}">
                <a16:creationId xmlns:a16="http://schemas.microsoft.com/office/drawing/2014/main" id="{93D4E404-585B-42C3-9CDD-6D884E2C5B49}"/>
              </a:ext>
            </a:extLst>
          </p:cNvPr>
          <p:cNvSpPr/>
          <p:nvPr/>
        </p:nvSpPr>
        <p:spPr>
          <a:xfrm>
            <a:off x="6531304" y="1968485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Minus Sign 59">
            <a:extLst>
              <a:ext uri="{FF2B5EF4-FFF2-40B4-BE49-F238E27FC236}">
                <a16:creationId xmlns:a16="http://schemas.microsoft.com/office/drawing/2014/main" id="{5FF81FB5-329B-4EAA-8389-2B2315FDCD3B}"/>
              </a:ext>
            </a:extLst>
          </p:cNvPr>
          <p:cNvSpPr/>
          <p:nvPr/>
        </p:nvSpPr>
        <p:spPr>
          <a:xfrm>
            <a:off x="5455239" y="5488675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Minus Sign 60">
            <a:extLst>
              <a:ext uri="{FF2B5EF4-FFF2-40B4-BE49-F238E27FC236}">
                <a16:creationId xmlns:a16="http://schemas.microsoft.com/office/drawing/2014/main" id="{F485EAF9-33C1-4A6C-A8D5-066B64A2DC49}"/>
              </a:ext>
            </a:extLst>
          </p:cNvPr>
          <p:cNvSpPr/>
          <p:nvPr/>
        </p:nvSpPr>
        <p:spPr>
          <a:xfrm>
            <a:off x="6521697" y="5515569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3" name="Graphic 62" descr="Checkmark">
            <a:extLst>
              <a:ext uri="{FF2B5EF4-FFF2-40B4-BE49-F238E27FC236}">
                <a16:creationId xmlns:a16="http://schemas.microsoft.com/office/drawing/2014/main" id="{31AF41EC-B84C-47C7-A96E-1C87B9E416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4846" y="4124403"/>
            <a:ext cx="174172" cy="174172"/>
          </a:xfrm>
          <a:prstGeom prst="rect">
            <a:avLst/>
          </a:prstGeom>
        </p:spPr>
      </p:pic>
      <p:pic>
        <p:nvPicPr>
          <p:cNvPr id="64" name="Graphic 63" descr="Checkmark">
            <a:extLst>
              <a:ext uri="{FF2B5EF4-FFF2-40B4-BE49-F238E27FC236}">
                <a16:creationId xmlns:a16="http://schemas.microsoft.com/office/drawing/2014/main" id="{BF676420-776A-45D4-A491-7C696B8389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4846" y="4283286"/>
            <a:ext cx="174172" cy="174172"/>
          </a:xfrm>
          <a:prstGeom prst="rect">
            <a:avLst/>
          </a:prstGeom>
        </p:spPr>
      </p:pic>
      <p:pic>
        <p:nvPicPr>
          <p:cNvPr id="65" name="Graphic 64" descr="Checkmark">
            <a:extLst>
              <a:ext uri="{FF2B5EF4-FFF2-40B4-BE49-F238E27FC236}">
                <a16:creationId xmlns:a16="http://schemas.microsoft.com/office/drawing/2014/main" id="{75710AA6-7350-4EE2-BB05-B3738B2E81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4846" y="4439801"/>
            <a:ext cx="174172" cy="174172"/>
          </a:xfrm>
          <a:prstGeom prst="rect">
            <a:avLst/>
          </a:prstGeom>
        </p:spPr>
      </p:pic>
      <p:pic>
        <p:nvPicPr>
          <p:cNvPr id="66" name="Graphic 65" descr="Checkmark">
            <a:extLst>
              <a:ext uri="{FF2B5EF4-FFF2-40B4-BE49-F238E27FC236}">
                <a16:creationId xmlns:a16="http://schemas.microsoft.com/office/drawing/2014/main" id="{5DCE6568-AFEE-4880-AC77-A3D294D2E8D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4846" y="5098833"/>
            <a:ext cx="174172" cy="174172"/>
          </a:xfrm>
          <a:prstGeom prst="rect">
            <a:avLst/>
          </a:prstGeom>
        </p:spPr>
      </p:pic>
      <p:pic>
        <p:nvPicPr>
          <p:cNvPr id="67" name="Graphic 66" descr="Close">
            <a:extLst>
              <a:ext uri="{FF2B5EF4-FFF2-40B4-BE49-F238E27FC236}">
                <a16:creationId xmlns:a16="http://schemas.microsoft.com/office/drawing/2014/main" id="{589B9F87-3360-4904-9797-0AEC1B0DD9A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4846" y="2039328"/>
            <a:ext cx="174172" cy="174172"/>
          </a:xfrm>
          <a:prstGeom prst="rect">
            <a:avLst/>
          </a:prstGeom>
        </p:spPr>
      </p:pic>
      <p:pic>
        <p:nvPicPr>
          <p:cNvPr id="69" name="Graphic 68" descr="Close">
            <a:extLst>
              <a:ext uri="{FF2B5EF4-FFF2-40B4-BE49-F238E27FC236}">
                <a16:creationId xmlns:a16="http://schemas.microsoft.com/office/drawing/2014/main" id="{47B03057-2FBD-42B3-9B11-7BF64C967C2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4846" y="2990624"/>
            <a:ext cx="174172" cy="174172"/>
          </a:xfrm>
          <a:prstGeom prst="rect">
            <a:avLst/>
          </a:prstGeom>
        </p:spPr>
      </p:pic>
      <p:pic>
        <p:nvPicPr>
          <p:cNvPr id="70" name="Graphic 69" descr="Close">
            <a:extLst>
              <a:ext uri="{FF2B5EF4-FFF2-40B4-BE49-F238E27FC236}">
                <a16:creationId xmlns:a16="http://schemas.microsoft.com/office/drawing/2014/main" id="{CBF9FFA0-91F9-4D26-BAC6-4B8980D6FB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4846" y="3154021"/>
            <a:ext cx="174172" cy="174172"/>
          </a:xfrm>
          <a:prstGeom prst="rect">
            <a:avLst/>
          </a:prstGeom>
        </p:spPr>
      </p:pic>
      <p:pic>
        <p:nvPicPr>
          <p:cNvPr id="71" name="Graphic 70" descr="Close">
            <a:extLst>
              <a:ext uri="{FF2B5EF4-FFF2-40B4-BE49-F238E27FC236}">
                <a16:creationId xmlns:a16="http://schemas.microsoft.com/office/drawing/2014/main" id="{37F4FA49-23C7-46B9-A9EC-6C22F3E0FD4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4846" y="3316557"/>
            <a:ext cx="174172" cy="174172"/>
          </a:xfrm>
          <a:prstGeom prst="rect">
            <a:avLst/>
          </a:prstGeom>
        </p:spPr>
      </p:pic>
      <p:pic>
        <p:nvPicPr>
          <p:cNvPr id="72" name="Graphic 71" descr="Close">
            <a:extLst>
              <a:ext uri="{FF2B5EF4-FFF2-40B4-BE49-F238E27FC236}">
                <a16:creationId xmlns:a16="http://schemas.microsoft.com/office/drawing/2014/main" id="{0D847CBD-C181-4A28-B107-B3B2B24FFF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4846" y="3490729"/>
            <a:ext cx="174172" cy="174172"/>
          </a:xfrm>
          <a:prstGeom prst="rect">
            <a:avLst/>
          </a:prstGeom>
        </p:spPr>
      </p:pic>
      <p:pic>
        <p:nvPicPr>
          <p:cNvPr id="73" name="Graphic 72" descr="Close">
            <a:extLst>
              <a:ext uri="{FF2B5EF4-FFF2-40B4-BE49-F238E27FC236}">
                <a16:creationId xmlns:a16="http://schemas.microsoft.com/office/drawing/2014/main" id="{381569E9-B09D-4FCE-9B05-9FE61A84F4E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4846" y="3811373"/>
            <a:ext cx="174172" cy="174172"/>
          </a:xfrm>
          <a:prstGeom prst="rect">
            <a:avLst/>
          </a:prstGeom>
        </p:spPr>
      </p:pic>
      <p:pic>
        <p:nvPicPr>
          <p:cNvPr id="74" name="Graphic 73" descr="Close">
            <a:extLst>
              <a:ext uri="{FF2B5EF4-FFF2-40B4-BE49-F238E27FC236}">
                <a16:creationId xmlns:a16="http://schemas.microsoft.com/office/drawing/2014/main" id="{DC064FB0-34CB-43F7-82DD-D7FAD5B7EA4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4846" y="3961006"/>
            <a:ext cx="174172" cy="174172"/>
          </a:xfrm>
          <a:prstGeom prst="rect">
            <a:avLst/>
          </a:prstGeom>
        </p:spPr>
      </p:pic>
      <p:pic>
        <p:nvPicPr>
          <p:cNvPr id="78" name="Graphic 77" descr="Close">
            <a:extLst>
              <a:ext uri="{FF2B5EF4-FFF2-40B4-BE49-F238E27FC236}">
                <a16:creationId xmlns:a16="http://schemas.microsoft.com/office/drawing/2014/main" id="{4FE09421-42B8-4099-AE2F-035D255AE3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4846" y="4952139"/>
            <a:ext cx="174172" cy="174172"/>
          </a:xfrm>
          <a:prstGeom prst="rect">
            <a:avLst/>
          </a:prstGeom>
        </p:spPr>
      </p:pic>
      <p:pic>
        <p:nvPicPr>
          <p:cNvPr id="79" name="Graphic 78" descr="Close">
            <a:extLst>
              <a:ext uri="{FF2B5EF4-FFF2-40B4-BE49-F238E27FC236}">
                <a16:creationId xmlns:a16="http://schemas.microsoft.com/office/drawing/2014/main" id="{09C2DB4E-55DF-4543-967F-F9674017D68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4846" y="5262440"/>
            <a:ext cx="174172" cy="174172"/>
          </a:xfrm>
          <a:prstGeom prst="rect">
            <a:avLst/>
          </a:prstGeom>
        </p:spPr>
      </p:pic>
      <p:pic>
        <p:nvPicPr>
          <p:cNvPr id="80" name="Graphic 79" descr="Checkmark">
            <a:extLst>
              <a:ext uri="{FF2B5EF4-FFF2-40B4-BE49-F238E27FC236}">
                <a16:creationId xmlns:a16="http://schemas.microsoft.com/office/drawing/2014/main" id="{33AD51F0-67D4-497F-AF96-6B8C0609814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4846" y="5730065"/>
            <a:ext cx="174172" cy="174172"/>
          </a:xfrm>
          <a:prstGeom prst="rect">
            <a:avLst/>
          </a:prstGeom>
        </p:spPr>
      </p:pic>
      <p:pic>
        <p:nvPicPr>
          <p:cNvPr id="81" name="Graphic 80" descr="Checkmark">
            <a:extLst>
              <a:ext uri="{FF2B5EF4-FFF2-40B4-BE49-F238E27FC236}">
                <a16:creationId xmlns:a16="http://schemas.microsoft.com/office/drawing/2014/main" id="{4F2DD2E1-05F8-4DC5-9D6E-322334A544A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4846" y="3651051"/>
            <a:ext cx="174172" cy="174172"/>
          </a:xfrm>
          <a:prstGeom prst="rect">
            <a:avLst/>
          </a:prstGeom>
        </p:spPr>
      </p:pic>
      <p:pic>
        <p:nvPicPr>
          <p:cNvPr id="82" name="Graphic 81" descr="Checkmark">
            <a:extLst>
              <a:ext uri="{FF2B5EF4-FFF2-40B4-BE49-F238E27FC236}">
                <a16:creationId xmlns:a16="http://schemas.microsoft.com/office/drawing/2014/main" id="{D47F9D17-D792-470A-A5A5-9C3C72D9C1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4846" y="2845240"/>
            <a:ext cx="174172" cy="174172"/>
          </a:xfrm>
          <a:prstGeom prst="rect">
            <a:avLst/>
          </a:prstGeom>
        </p:spPr>
      </p:pic>
      <p:pic>
        <p:nvPicPr>
          <p:cNvPr id="83" name="Graphic 82" descr="Checkmark">
            <a:extLst>
              <a:ext uri="{FF2B5EF4-FFF2-40B4-BE49-F238E27FC236}">
                <a16:creationId xmlns:a16="http://schemas.microsoft.com/office/drawing/2014/main" id="{0421FCD2-192E-4DC2-9549-A1BD361024C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4846" y="2676886"/>
            <a:ext cx="174172" cy="174172"/>
          </a:xfrm>
          <a:prstGeom prst="rect">
            <a:avLst/>
          </a:prstGeom>
        </p:spPr>
      </p:pic>
      <p:pic>
        <p:nvPicPr>
          <p:cNvPr id="84" name="Graphic 83" descr="Checkmark">
            <a:extLst>
              <a:ext uri="{FF2B5EF4-FFF2-40B4-BE49-F238E27FC236}">
                <a16:creationId xmlns:a16="http://schemas.microsoft.com/office/drawing/2014/main" id="{DC590DC1-726C-4563-84E6-CB28694A95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4846" y="2521909"/>
            <a:ext cx="174172" cy="174172"/>
          </a:xfrm>
          <a:prstGeom prst="rect">
            <a:avLst/>
          </a:prstGeom>
        </p:spPr>
      </p:pic>
      <p:pic>
        <p:nvPicPr>
          <p:cNvPr id="85" name="Graphic 84" descr="Checkmark">
            <a:extLst>
              <a:ext uri="{FF2B5EF4-FFF2-40B4-BE49-F238E27FC236}">
                <a16:creationId xmlns:a16="http://schemas.microsoft.com/office/drawing/2014/main" id="{AF062123-8496-4FB1-AC58-6AA03EB1AE6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4846" y="2361488"/>
            <a:ext cx="174172" cy="174172"/>
          </a:xfrm>
          <a:prstGeom prst="rect">
            <a:avLst/>
          </a:prstGeom>
        </p:spPr>
      </p:pic>
      <p:pic>
        <p:nvPicPr>
          <p:cNvPr id="86" name="Graphic 85" descr="Checkmark">
            <a:extLst>
              <a:ext uri="{FF2B5EF4-FFF2-40B4-BE49-F238E27FC236}">
                <a16:creationId xmlns:a16="http://schemas.microsoft.com/office/drawing/2014/main" id="{2772AA7D-827F-478F-B4DF-B0A99EFD7FC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4846" y="2208270"/>
            <a:ext cx="174172" cy="174172"/>
          </a:xfrm>
          <a:prstGeom prst="rect">
            <a:avLst/>
          </a:prstGeom>
        </p:spPr>
      </p:pic>
      <p:pic>
        <p:nvPicPr>
          <p:cNvPr id="87" name="Graphic 86" descr="Checkmark">
            <a:extLst>
              <a:ext uri="{FF2B5EF4-FFF2-40B4-BE49-F238E27FC236}">
                <a16:creationId xmlns:a16="http://schemas.microsoft.com/office/drawing/2014/main" id="{4C59EC42-A187-4D83-8C82-E26E24A5A3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8013" y="4156920"/>
            <a:ext cx="174172" cy="174172"/>
          </a:xfrm>
          <a:prstGeom prst="rect">
            <a:avLst/>
          </a:prstGeom>
        </p:spPr>
      </p:pic>
      <p:pic>
        <p:nvPicPr>
          <p:cNvPr id="88" name="Graphic 87" descr="Checkmark">
            <a:extLst>
              <a:ext uri="{FF2B5EF4-FFF2-40B4-BE49-F238E27FC236}">
                <a16:creationId xmlns:a16="http://schemas.microsoft.com/office/drawing/2014/main" id="{E1F98E4C-F707-4ED1-8EB8-F0DA1C99A94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8013" y="4315803"/>
            <a:ext cx="174172" cy="174172"/>
          </a:xfrm>
          <a:prstGeom prst="rect">
            <a:avLst/>
          </a:prstGeom>
        </p:spPr>
      </p:pic>
      <p:pic>
        <p:nvPicPr>
          <p:cNvPr id="89" name="Graphic 88" descr="Checkmark">
            <a:extLst>
              <a:ext uri="{FF2B5EF4-FFF2-40B4-BE49-F238E27FC236}">
                <a16:creationId xmlns:a16="http://schemas.microsoft.com/office/drawing/2014/main" id="{4C185136-E4C1-4830-B249-111259C8643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8013" y="4472318"/>
            <a:ext cx="174172" cy="174172"/>
          </a:xfrm>
          <a:prstGeom prst="rect">
            <a:avLst/>
          </a:prstGeom>
        </p:spPr>
      </p:pic>
      <p:pic>
        <p:nvPicPr>
          <p:cNvPr id="90" name="Graphic 89" descr="Checkmark">
            <a:extLst>
              <a:ext uri="{FF2B5EF4-FFF2-40B4-BE49-F238E27FC236}">
                <a16:creationId xmlns:a16="http://schemas.microsoft.com/office/drawing/2014/main" id="{D2FBBEC0-ACC0-4955-8FBF-4098AE4348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8013" y="5131350"/>
            <a:ext cx="174172" cy="174172"/>
          </a:xfrm>
          <a:prstGeom prst="rect">
            <a:avLst/>
          </a:prstGeom>
        </p:spPr>
      </p:pic>
      <p:pic>
        <p:nvPicPr>
          <p:cNvPr id="104" name="Graphic 103" descr="Checkmark">
            <a:extLst>
              <a:ext uri="{FF2B5EF4-FFF2-40B4-BE49-F238E27FC236}">
                <a16:creationId xmlns:a16="http://schemas.microsoft.com/office/drawing/2014/main" id="{FB3BBE83-33B2-4765-8E78-CC266A5DB2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8013" y="5746950"/>
            <a:ext cx="174172" cy="174172"/>
          </a:xfrm>
          <a:prstGeom prst="rect">
            <a:avLst/>
          </a:prstGeom>
        </p:spPr>
      </p:pic>
      <p:pic>
        <p:nvPicPr>
          <p:cNvPr id="105" name="Graphic 104" descr="Checkmark">
            <a:extLst>
              <a:ext uri="{FF2B5EF4-FFF2-40B4-BE49-F238E27FC236}">
                <a16:creationId xmlns:a16="http://schemas.microsoft.com/office/drawing/2014/main" id="{2FBD4A54-54FB-4D30-BA89-DB4BDBC0FD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8013" y="3683568"/>
            <a:ext cx="174172" cy="174172"/>
          </a:xfrm>
          <a:prstGeom prst="rect">
            <a:avLst/>
          </a:prstGeom>
        </p:spPr>
      </p:pic>
      <p:pic>
        <p:nvPicPr>
          <p:cNvPr id="106" name="Graphic 105" descr="Checkmark">
            <a:extLst>
              <a:ext uri="{FF2B5EF4-FFF2-40B4-BE49-F238E27FC236}">
                <a16:creationId xmlns:a16="http://schemas.microsoft.com/office/drawing/2014/main" id="{B10C85AD-521B-4CDE-82E8-EA35AF1BB9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8013" y="2877757"/>
            <a:ext cx="174172" cy="174172"/>
          </a:xfrm>
          <a:prstGeom prst="rect">
            <a:avLst/>
          </a:prstGeom>
        </p:spPr>
      </p:pic>
      <p:pic>
        <p:nvPicPr>
          <p:cNvPr id="107" name="Graphic 106" descr="Checkmark">
            <a:extLst>
              <a:ext uri="{FF2B5EF4-FFF2-40B4-BE49-F238E27FC236}">
                <a16:creationId xmlns:a16="http://schemas.microsoft.com/office/drawing/2014/main" id="{78635A3A-578C-4065-9074-9EE183333A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8013" y="2709403"/>
            <a:ext cx="174172" cy="174172"/>
          </a:xfrm>
          <a:prstGeom prst="rect">
            <a:avLst/>
          </a:prstGeom>
        </p:spPr>
      </p:pic>
      <p:pic>
        <p:nvPicPr>
          <p:cNvPr id="108" name="Graphic 107" descr="Checkmark">
            <a:extLst>
              <a:ext uri="{FF2B5EF4-FFF2-40B4-BE49-F238E27FC236}">
                <a16:creationId xmlns:a16="http://schemas.microsoft.com/office/drawing/2014/main" id="{5DE733CF-1C95-4925-9F7A-62513789B1B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8013" y="2554426"/>
            <a:ext cx="174172" cy="174172"/>
          </a:xfrm>
          <a:prstGeom prst="rect">
            <a:avLst/>
          </a:prstGeom>
        </p:spPr>
      </p:pic>
      <p:pic>
        <p:nvPicPr>
          <p:cNvPr id="109" name="Graphic 108" descr="Checkmark">
            <a:extLst>
              <a:ext uri="{FF2B5EF4-FFF2-40B4-BE49-F238E27FC236}">
                <a16:creationId xmlns:a16="http://schemas.microsoft.com/office/drawing/2014/main" id="{4B13F82F-2DFD-4BE6-BD88-9002463157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8013" y="2394005"/>
            <a:ext cx="174172" cy="174172"/>
          </a:xfrm>
          <a:prstGeom prst="rect">
            <a:avLst/>
          </a:prstGeom>
        </p:spPr>
      </p:pic>
      <p:pic>
        <p:nvPicPr>
          <p:cNvPr id="110" name="Graphic 109" descr="Checkmark">
            <a:extLst>
              <a:ext uri="{FF2B5EF4-FFF2-40B4-BE49-F238E27FC236}">
                <a16:creationId xmlns:a16="http://schemas.microsoft.com/office/drawing/2014/main" id="{C2104332-2326-4CDE-B232-AC37A480989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8013" y="2230375"/>
            <a:ext cx="174172" cy="174172"/>
          </a:xfrm>
          <a:prstGeom prst="rect">
            <a:avLst/>
          </a:prstGeom>
        </p:spPr>
      </p:pic>
      <p:pic>
        <p:nvPicPr>
          <p:cNvPr id="111" name="Graphic 110" descr="Checkmark">
            <a:extLst>
              <a:ext uri="{FF2B5EF4-FFF2-40B4-BE49-F238E27FC236}">
                <a16:creationId xmlns:a16="http://schemas.microsoft.com/office/drawing/2014/main" id="{4EAB2F7F-6445-4B25-92A6-4DCBA76C2B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55239" y="5582269"/>
            <a:ext cx="174172" cy="174172"/>
          </a:xfrm>
          <a:prstGeom prst="rect">
            <a:avLst/>
          </a:prstGeom>
        </p:spPr>
      </p:pic>
      <p:pic>
        <p:nvPicPr>
          <p:cNvPr id="112" name="Graphic 111" descr="Checkmark">
            <a:extLst>
              <a:ext uri="{FF2B5EF4-FFF2-40B4-BE49-F238E27FC236}">
                <a16:creationId xmlns:a16="http://schemas.microsoft.com/office/drawing/2014/main" id="{FE62BE9D-A555-4344-944B-9AAE8742EC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1697" y="5594865"/>
            <a:ext cx="174172" cy="174172"/>
          </a:xfrm>
          <a:prstGeom prst="rect">
            <a:avLst/>
          </a:prstGeom>
        </p:spPr>
      </p:pic>
      <p:pic>
        <p:nvPicPr>
          <p:cNvPr id="113" name="Graphic 112" descr="Checkmark">
            <a:extLst>
              <a:ext uri="{FF2B5EF4-FFF2-40B4-BE49-F238E27FC236}">
                <a16:creationId xmlns:a16="http://schemas.microsoft.com/office/drawing/2014/main" id="{3A800F6B-591D-41EF-98ED-20C5628793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1697" y="3030157"/>
            <a:ext cx="174172" cy="174172"/>
          </a:xfrm>
          <a:prstGeom prst="rect">
            <a:avLst/>
          </a:prstGeom>
        </p:spPr>
      </p:pic>
      <p:pic>
        <p:nvPicPr>
          <p:cNvPr id="114" name="Graphic 113" descr="Checkmark">
            <a:extLst>
              <a:ext uri="{FF2B5EF4-FFF2-40B4-BE49-F238E27FC236}">
                <a16:creationId xmlns:a16="http://schemas.microsoft.com/office/drawing/2014/main" id="{B455B2CC-3FDF-4D01-BE3F-5B12238313F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31304" y="3846062"/>
            <a:ext cx="174172" cy="174172"/>
          </a:xfrm>
          <a:prstGeom prst="rect">
            <a:avLst/>
          </a:prstGeom>
        </p:spPr>
      </p:pic>
      <p:pic>
        <p:nvPicPr>
          <p:cNvPr id="117" name="Graphic 116" descr="Checkmark">
            <a:extLst>
              <a:ext uri="{FF2B5EF4-FFF2-40B4-BE49-F238E27FC236}">
                <a16:creationId xmlns:a16="http://schemas.microsoft.com/office/drawing/2014/main" id="{B081870E-1D8E-4B93-A4B4-6CED474207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31304" y="3362310"/>
            <a:ext cx="174172" cy="174172"/>
          </a:xfrm>
          <a:prstGeom prst="rect">
            <a:avLst/>
          </a:prstGeom>
        </p:spPr>
      </p:pic>
      <p:pic>
        <p:nvPicPr>
          <p:cNvPr id="118" name="Graphic 117" descr="Checkmark">
            <a:extLst>
              <a:ext uri="{FF2B5EF4-FFF2-40B4-BE49-F238E27FC236}">
                <a16:creationId xmlns:a16="http://schemas.microsoft.com/office/drawing/2014/main" id="{CB7B237A-FA43-4C31-BB32-97743C1D74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31304" y="3198680"/>
            <a:ext cx="174172" cy="174172"/>
          </a:xfrm>
          <a:prstGeom prst="rect">
            <a:avLst/>
          </a:prstGeom>
        </p:spPr>
      </p:pic>
      <p:pic>
        <p:nvPicPr>
          <p:cNvPr id="119" name="Graphic 118" descr="Checkmark">
            <a:extLst>
              <a:ext uri="{FF2B5EF4-FFF2-40B4-BE49-F238E27FC236}">
                <a16:creationId xmlns:a16="http://schemas.microsoft.com/office/drawing/2014/main" id="{BDB4F689-59FF-496A-A4B9-3FC789566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4988" y="3998462"/>
            <a:ext cx="174172" cy="174172"/>
          </a:xfrm>
          <a:prstGeom prst="rect">
            <a:avLst/>
          </a:prstGeom>
        </p:spPr>
      </p:pic>
      <p:pic>
        <p:nvPicPr>
          <p:cNvPr id="122" name="Graphic 121" descr="Checkmark">
            <a:extLst>
              <a:ext uri="{FF2B5EF4-FFF2-40B4-BE49-F238E27FC236}">
                <a16:creationId xmlns:a16="http://schemas.microsoft.com/office/drawing/2014/main" id="{CAE01ED4-0005-4352-880A-6A917E7D73D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1697" y="4963934"/>
            <a:ext cx="174172" cy="174172"/>
          </a:xfrm>
          <a:prstGeom prst="rect">
            <a:avLst/>
          </a:prstGeom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F58A5989-0FF9-450A-8913-CDE4987491CF}"/>
              </a:ext>
            </a:extLst>
          </p:cNvPr>
          <p:cNvSpPr txBox="1"/>
          <p:nvPr/>
        </p:nvSpPr>
        <p:spPr>
          <a:xfrm>
            <a:off x="8467596" y="2391524"/>
            <a:ext cx="3203474" cy="14773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PRIORITY AIR HANDLING UNITS</a:t>
            </a:r>
          </a:p>
          <a:p>
            <a:r>
              <a:rPr lang="en-US" dirty="0"/>
              <a:t>AHU 5 – Conference Room </a:t>
            </a:r>
          </a:p>
          <a:p>
            <a:r>
              <a:rPr lang="en-US" dirty="0"/>
              <a:t>AHU 8 – Women’s Locker Room </a:t>
            </a:r>
          </a:p>
          <a:p>
            <a:r>
              <a:rPr lang="en-US" dirty="0"/>
              <a:t>AHU 9 – Men’s Locker Room</a:t>
            </a:r>
          </a:p>
          <a:p>
            <a:r>
              <a:rPr lang="en-US" dirty="0"/>
              <a:t>AHU 10 – Aerobics Studio</a:t>
            </a:r>
          </a:p>
        </p:txBody>
      </p:sp>
      <p:pic>
        <p:nvPicPr>
          <p:cNvPr id="96" name="Graphic 95" descr="Checkmark">
            <a:extLst>
              <a:ext uri="{FF2B5EF4-FFF2-40B4-BE49-F238E27FC236}">
                <a16:creationId xmlns:a16="http://schemas.microsoft.com/office/drawing/2014/main" id="{2B457F8A-B3F0-4694-AE1B-AD302A786B8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2470" y="5292063"/>
            <a:ext cx="174172" cy="17417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002239-73A6-4465-B4CA-954B58BB3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6"/>
            <a:ext cx="2743200" cy="365125"/>
          </a:xfrm>
        </p:spPr>
        <p:txBody>
          <a:bodyPr/>
          <a:lstStyle/>
          <a:p>
            <a:fld id="{AB424C0C-8EC5-46EA-9C2D-CADC4384F10D}" type="slidenum">
              <a:rPr lang="en-US" smtClean="0"/>
              <a:t>3</a:t>
            </a:fld>
            <a:endParaRPr lang="en-US" dirty="0"/>
          </a:p>
        </p:txBody>
      </p:sp>
      <p:pic>
        <p:nvPicPr>
          <p:cNvPr id="94" name="Graphic 93" descr="Close">
            <a:extLst>
              <a:ext uri="{FF2B5EF4-FFF2-40B4-BE49-F238E27FC236}">
                <a16:creationId xmlns:a16="http://schemas.microsoft.com/office/drawing/2014/main" id="{F386CB2B-DC0B-479E-89A4-1C89D29944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20187" y="3515241"/>
            <a:ext cx="174172" cy="17417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A0F01B-5CC3-46B0-82D2-F8D8020125B5}"/>
              </a:ext>
            </a:extLst>
          </p:cNvPr>
          <p:cNvSpPr/>
          <p:nvPr/>
        </p:nvSpPr>
        <p:spPr>
          <a:xfrm>
            <a:off x="6096000" y="1117600"/>
            <a:ext cx="1080604" cy="5019767"/>
          </a:xfrm>
          <a:prstGeom prst="rect">
            <a:avLst/>
          </a:prstGeom>
          <a:noFill/>
          <a:ln w="381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1" name="Graphic 90" descr="Close">
            <a:extLst>
              <a:ext uri="{FF2B5EF4-FFF2-40B4-BE49-F238E27FC236}">
                <a16:creationId xmlns:a16="http://schemas.microsoft.com/office/drawing/2014/main" id="{86643D62-CE4E-4BD9-BE83-951143D6584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27400" y="2042997"/>
            <a:ext cx="174172" cy="174172"/>
          </a:xfrm>
          <a:prstGeom prst="rect">
            <a:avLst/>
          </a:prstGeom>
        </p:spPr>
      </p:pic>
      <p:sp>
        <p:nvSpPr>
          <p:cNvPr id="92" name="Minus Sign 91">
            <a:extLst>
              <a:ext uri="{FF2B5EF4-FFF2-40B4-BE49-F238E27FC236}">
                <a16:creationId xmlns:a16="http://schemas.microsoft.com/office/drawing/2014/main" id="{F57F8CE1-BC0E-45D7-9EC7-A970F5CA3034}"/>
              </a:ext>
            </a:extLst>
          </p:cNvPr>
          <p:cNvSpPr/>
          <p:nvPr/>
        </p:nvSpPr>
        <p:spPr>
          <a:xfrm>
            <a:off x="6520187" y="4701312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Minus Sign 92">
            <a:extLst>
              <a:ext uri="{FF2B5EF4-FFF2-40B4-BE49-F238E27FC236}">
                <a16:creationId xmlns:a16="http://schemas.microsoft.com/office/drawing/2014/main" id="{EAA55AB4-F4CC-4EA2-A350-25E8F09B8209}"/>
              </a:ext>
            </a:extLst>
          </p:cNvPr>
          <p:cNvSpPr/>
          <p:nvPr/>
        </p:nvSpPr>
        <p:spPr>
          <a:xfrm>
            <a:off x="6527400" y="4836051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Minus Sign 97">
            <a:extLst>
              <a:ext uri="{FF2B5EF4-FFF2-40B4-BE49-F238E27FC236}">
                <a16:creationId xmlns:a16="http://schemas.microsoft.com/office/drawing/2014/main" id="{B9779906-C5A9-473A-A0CF-B4EA99AEA69C}"/>
              </a:ext>
            </a:extLst>
          </p:cNvPr>
          <p:cNvSpPr/>
          <p:nvPr/>
        </p:nvSpPr>
        <p:spPr>
          <a:xfrm>
            <a:off x="5455239" y="4698011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Minus Sign 98">
            <a:extLst>
              <a:ext uri="{FF2B5EF4-FFF2-40B4-BE49-F238E27FC236}">
                <a16:creationId xmlns:a16="http://schemas.microsoft.com/office/drawing/2014/main" id="{C1DCD1D2-C847-4C47-8C37-553D2D160C5E}"/>
              </a:ext>
            </a:extLst>
          </p:cNvPr>
          <p:cNvSpPr/>
          <p:nvPr/>
        </p:nvSpPr>
        <p:spPr>
          <a:xfrm>
            <a:off x="5464846" y="4844705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4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Budget Information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62BC5-9BEB-47B0-95C0-38A6D0ED0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76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Project –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55" y="1152524"/>
            <a:ext cx="10515600" cy="536714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Contractor will prepare material submittals for review and approval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Construction is expected to take 5 months from approval of the submittals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Coordinate with the Athletic Club staff and users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9A321-0728-40AC-916F-FC5547AB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658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287BA-A41B-4E28-9EE9-0E9737E1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5316F4D-F4DD-4FE6-A193-53128E362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97768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25644</TotalTime>
  <Words>203</Words>
  <Application>Microsoft Office PowerPoint</Application>
  <PresentationFormat>Widescreen</PresentationFormat>
  <Paragraphs>64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Microsoft Excel Worksheet</vt:lpstr>
      <vt:lpstr> Addison Athletic Club HVAC Improvements</vt:lpstr>
      <vt:lpstr>History – Athletic Club HVAC Project </vt:lpstr>
      <vt:lpstr>HVAC Base Bid and Additive Alternates</vt:lpstr>
      <vt:lpstr>Budget Information </vt:lpstr>
      <vt:lpstr>HVAC Project – Next Steps</vt:lpstr>
      <vt:lpstr>Questions?</vt:lpstr>
    </vt:vector>
  </TitlesOfParts>
  <Company>Kimley-Horn and Associates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Beadling, Taylour</dc:creator>
  <cp:lastModifiedBy>Jason Shroyer</cp:lastModifiedBy>
  <cp:revision>356</cp:revision>
  <cp:lastPrinted>2018-05-17T15:03:17Z</cp:lastPrinted>
  <dcterms:created xsi:type="dcterms:W3CDTF">2016-02-09T22:00:53Z</dcterms:created>
  <dcterms:modified xsi:type="dcterms:W3CDTF">2018-11-02T16:03:44Z</dcterms:modified>
</cp:coreProperties>
</file>