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4" r:id="rId2"/>
    <p:sldId id="331" r:id="rId3"/>
    <p:sldId id="334" r:id="rId4"/>
    <p:sldId id="362" r:id="rId5"/>
    <p:sldId id="383" r:id="rId6"/>
    <p:sldId id="384" r:id="rId7"/>
    <p:sldId id="377" r:id="rId8"/>
    <p:sldId id="385" r:id="rId9"/>
    <p:sldId id="386" r:id="rId10"/>
    <p:sldId id="378" r:id="rId1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D4A3B86-388E-4D7E-A391-96798CEBBFAA}">
          <p14:sldIdLst>
            <p14:sldId id="264"/>
            <p14:sldId id="331"/>
            <p14:sldId id="334"/>
            <p14:sldId id="362"/>
            <p14:sldId id="383"/>
            <p14:sldId id="384"/>
            <p14:sldId id="377"/>
            <p14:sldId id="385"/>
            <p14:sldId id="386"/>
            <p14:sldId id="37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5859"/>
    <a:srgbClr val="5A5B5D"/>
    <a:srgbClr val="70AD47"/>
    <a:srgbClr val="00B0F0"/>
    <a:srgbClr val="ED7D31"/>
    <a:srgbClr val="FFC000"/>
    <a:srgbClr val="4DA6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41" autoAdjust="0"/>
    <p:restoredTop sz="96305" autoAdjust="0"/>
  </p:normalViewPr>
  <p:slideViewPr>
    <p:cSldViewPr snapToGrid="0">
      <p:cViewPr varScale="1">
        <p:scale>
          <a:sx n="88" d="100"/>
          <a:sy n="88" d="100"/>
        </p:scale>
        <p:origin x="56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F1C5D812-6A9B-4A88-9F8E-3CDD1FF8B32D}" type="datetimeFigureOut">
              <a:rPr lang="en-US" smtClean="0"/>
              <a:t>5/17/2018</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22029FB7-C0AF-4A45-8ED0-6EE963330968}" type="slidenum">
              <a:rPr lang="en-US" smtClean="0"/>
              <a:t>‹#›</a:t>
            </a:fld>
            <a:endParaRPr lang="en-US" dirty="0"/>
          </a:p>
        </p:txBody>
      </p:sp>
    </p:spTree>
    <p:extLst>
      <p:ext uri="{BB962C8B-B14F-4D97-AF65-F5344CB8AC3E}">
        <p14:creationId xmlns:p14="http://schemas.microsoft.com/office/powerpoint/2010/main" val="3215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029FB7-C0AF-4A45-8ED0-6EE963330968}" type="slidenum">
              <a:rPr lang="en-US" smtClean="0"/>
              <a:t>1</a:t>
            </a:fld>
            <a:endParaRPr lang="en-US" dirty="0"/>
          </a:p>
        </p:txBody>
      </p:sp>
    </p:spTree>
    <p:extLst>
      <p:ext uri="{BB962C8B-B14F-4D97-AF65-F5344CB8AC3E}">
        <p14:creationId xmlns:p14="http://schemas.microsoft.com/office/powerpoint/2010/main" val="1410966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10</a:t>
            </a:fld>
            <a:endParaRPr lang="en-US" dirty="0"/>
          </a:p>
        </p:txBody>
      </p:sp>
    </p:spTree>
    <p:extLst>
      <p:ext uri="{BB962C8B-B14F-4D97-AF65-F5344CB8AC3E}">
        <p14:creationId xmlns:p14="http://schemas.microsoft.com/office/powerpoint/2010/main" val="2465432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2</a:t>
            </a:fld>
            <a:endParaRPr lang="en-US" dirty="0"/>
          </a:p>
        </p:txBody>
      </p:sp>
    </p:spTree>
    <p:extLst>
      <p:ext uri="{BB962C8B-B14F-4D97-AF65-F5344CB8AC3E}">
        <p14:creationId xmlns:p14="http://schemas.microsoft.com/office/powerpoint/2010/main" val="2147090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3</a:t>
            </a:fld>
            <a:endParaRPr lang="en-US" dirty="0"/>
          </a:p>
        </p:txBody>
      </p:sp>
    </p:spTree>
    <p:extLst>
      <p:ext uri="{BB962C8B-B14F-4D97-AF65-F5344CB8AC3E}">
        <p14:creationId xmlns:p14="http://schemas.microsoft.com/office/powerpoint/2010/main" val="3614394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4</a:t>
            </a:fld>
            <a:endParaRPr lang="en-US" dirty="0"/>
          </a:p>
        </p:txBody>
      </p:sp>
    </p:spTree>
    <p:extLst>
      <p:ext uri="{BB962C8B-B14F-4D97-AF65-F5344CB8AC3E}">
        <p14:creationId xmlns:p14="http://schemas.microsoft.com/office/powerpoint/2010/main" val="1932330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5</a:t>
            </a:fld>
            <a:endParaRPr lang="en-US" dirty="0"/>
          </a:p>
        </p:txBody>
      </p:sp>
    </p:spTree>
    <p:extLst>
      <p:ext uri="{BB962C8B-B14F-4D97-AF65-F5344CB8AC3E}">
        <p14:creationId xmlns:p14="http://schemas.microsoft.com/office/powerpoint/2010/main" val="490321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6</a:t>
            </a:fld>
            <a:endParaRPr lang="en-US" dirty="0"/>
          </a:p>
        </p:txBody>
      </p:sp>
    </p:spTree>
    <p:extLst>
      <p:ext uri="{BB962C8B-B14F-4D97-AF65-F5344CB8AC3E}">
        <p14:creationId xmlns:p14="http://schemas.microsoft.com/office/powerpoint/2010/main" val="815639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7</a:t>
            </a:fld>
            <a:endParaRPr lang="en-US" dirty="0"/>
          </a:p>
        </p:txBody>
      </p:sp>
    </p:spTree>
    <p:extLst>
      <p:ext uri="{BB962C8B-B14F-4D97-AF65-F5344CB8AC3E}">
        <p14:creationId xmlns:p14="http://schemas.microsoft.com/office/powerpoint/2010/main" val="341114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8</a:t>
            </a:fld>
            <a:endParaRPr lang="en-US" dirty="0"/>
          </a:p>
        </p:txBody>
      </p:sp>
    </p:spTree>
    <p:extLst>
      <p:ext uri="{BB962C8B-B14F-4D97-AF65-F5344CB8AC3E}">
        <p14:creationId xmlns:p14="http://schemas.microsoft.com/office/powerpoint/2010/main" val="3443358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029FB7-C0AF-4A45-8ED0-6EE963330968}" type="slidenum">
              <a:rPr lang="en-US" smtClean="0"/>
              <a:t>9</a:t>
            </a:fld>
            <a:endParaRPr lang="en-US" dirty="0"/>
          </a:p>
        </p:txBody>
      </p:sp>
    </p:spTree>
    <p:extLst>
      <p:ext uri="{BB962C8B-B14F-4D97-AF65-F5344CB8AC3E}">
        <p14:creationId xmlns:p14="http://schemas.microsoft.com/office/powerpoint/2010/main" val="817226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89243" y="2260600"/>
            <a:ext cx="7735711" cy="821268"/>
          </a:xfrm>
        </p:spPr>
        <p:txBody>
          <a:bodyPr anchor="b"/>
          <a:lstStyle>
            <a:lvl1pPr algn="r">
              <a:defRPr sz="4000">
                <a:solidFill>
                  <a:srgbClr val="4DA6DE"/>
                </a:solidFill>
              </a:defRPr>
            </a:lvl1pPr>
          </a:lstStyle>
          <a:p>
            <a:r>
              <a:rPr lang="en-US" dirty="0"/>
              <a:t>Click to edit Master title style</a:t>
            </a:r>
          </a:p>
        </p:txBody>
      </p:sp>
      <p:sp>
        <p:nvSpPr>
          <p:cNvPr id="3" name="Subtitle 2"/>
          <p:cNvSpPr>
            <a:spLocks noGrp="1"/>
          </p:cNvSpPr>
          <p:nvPr>
            <p:ph type="subTitle" idx="1"/>
          </p:nvPr>
        </p:nvSpPr>
        <p:spPr>
          <a:xfrm>
            <a:off x="1389243" y="3246443"/>
            <a:ext cx="7735711" cy="301095"/>
          </a:xfrm>
        </p:spPr>
        <p:txBody>
          <a:bodyPr>
            <a:noAutofit/>
          </a:bodyPr>
          <a:lstStyle>
            <a:lvl1pPr marL="0" indent="0" algn="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C800795-F177-410A-B509-A81D11CC5D5D}"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424C0C-8EC5-46EA-9C2D-CADC4384F10D}" type="slidenum">
              <a:rPr lang="en-US" smtClean="0"/>
              <a:t>‹#›</a:t>
            </a:fld>
            <a:endParaRPr lang="en-US" dirty="0"/>
          </a:p>
        </p:txBody>
      </p:sp>
    </p:spTree>
    <p:extLst>
      <p:ext uri="{BB962C8B-B14F-4D97-AF65-F5344CB8AC3E}">
        <p14:creationId xmlns:p14="http://schemas.microsoft.com/office/powerpoint/2010/main" val="128072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8BFBB9-28AE-4FC8-8831-B30BD87F8893}"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424C0C-8EC5-46EA-9C2D-CADC4384F10D}" type="slidenum">
              <a:rPr lang="en-US" smtClean="0"/>
              <a:t>‹#›</a:t>
            </a:fld>
            <a:endParaRPr lang="en-US" dirty="0"/>
          </a:p>
        </p:txBody>
      </p:sp>
    </p:spTree>
    <p:extLst>
      <p:ext uri="{BB962C8B-B14F-4D97-AF65-F5344CB8AC3E}">
        <p14:creationId xmlns:p14="http://schemas.microsoft.com/office/powerpoint/2010/main" val="5031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72155" y="1133475"/>
            <a:ext cx="5181600" cy="50434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506155" y="1133475"/>
            <a:ext cx="5181600" cy="5043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CF124A-D38C-4630-ABCF-FD4787DF83A2}" type="datetime1">
              <a:rPr lang="en-US" smtClean="0"/>
              <a:t>5/17/2018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424C0C-8EC5-46EA-9C2D-CADC4384F10D}" type="slidenum">
              <a:rPr lang="en-US" smtClean="0"/>
              <a:t>‹#›</a:t>
            </a:fld>
            <a:endParaRPr lang="en-US" dirty="0"/>
          </a:p>
        </p:txBody>
      </p:sp>
    </p:spTree>
    <p:extLst>
      <p:ext uri="{BB962C8B-B14F-4D97-AF65-F5344CB8AC3E}">
        <p14:creationId xmlns:p14="http://schemas.microsoft.com/office/powerpoint/2010/main" val="88935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E4F2BE-507C-41F7-AF27-6D03194F4064}" type="datetime1">
              <a:rPr lang="en-US" smtClean="0"/>
              <a:t>5/17/2018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424C0C-8EC5-46EA-9C2D-CADC4384F10D}" type="slidenum">
              <a:rPr lang="en-US" smtClean="0"/>
              <a:t>‹#›</a:t>
            </a:fld>
            <a:endParaRPr lang="en-US" dirty="0"/>
          </a:p>
        </p:txBody>
      </p:sp>
    </p:spTree>
    <p:extLst>
      <p:ext uri="{BB962C8B-B14F-4D97-AF65-F5344CB8AC3E}">
        <p14:creationId xmlns:p14="http://schemas.microsoft.com/office/powerpoint/2010/main" val="491766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F4C316-26E3-4A60-85EA-A3F7E26ECCA9}" type="datetime1">
              <a:rPr lang="en-US" smtClean="0"/>
              <a:t>5/17/2018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B424C0C-8EC5-46EA-9C2D-CADC4384F10D}" type="slidenum">
              <a:rPr lang="en-US" smtClean="0"/>
              <a:t>‹#›</a:t>
            </a:fld>
            <a:endParaRPr lang="en-US" dirty="0"/>
          </a:p>
        </p:txBody>
      </p:sp>
    </p:spTree>
    <p:extLst>
      <p:ext uri="{BB962C8B-B14F-4D97-AF65-F5344CB8AC3E}">
        <p14:creationId xmlns:p14="http://schemas.microsoft.com/office/powerpoint/2010/main" val="484637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FB00BE-8788-4F6E-B768-55DD177F4560}" type="datetime1">
              <a:rPr lang="en-US" smtClean="0"/>
              <a:t>5/17/2018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424C0C-8EC5-46EA-9C2D-CADC4384F10D}" type="slidenum">
              <a:rPr lang="en-US" smtClean="0"/>
              <a:t>‹#›</a:t>
            </a:fld>
            <a:endParaRPr lang="en-US" dirty="0"/>
          </a:p>
        </p:txBody>
      </p:sp>
    </p:spTree>
    <p:extLst>
      <p:ext uri="{BB962C8B-B14F-4D97-AF65-F5344CB8AC3E}">
        <p14:creationId xmlns:p14="http://schemas.microsoft.com/office/powerpoint/2010/main" val="1795874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2155" y="378346"/>
            <a:ext cx="10515600" cy="632356"/>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72155" y="1152525"/>
            <a:ext cx="10515600" cy="50620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100">
                <a:solidFill>
                  <a:schemeClr val="tx1">
                    <a:tint val="75000"/>
                  </a:schemeClr>
                </a:solidFill>
                <a:latin typeface="Arial" panose="020B0604020202020204" pitchFamily="34" charset="0"/>
                <a:cs typeface="Arial" panose="020B0604020202020204" pitchFamily="34" charset="0"/>
              </a:defRPr>
            </a:lvl1pPr>
          </a:lstStyle>
          <a:p>
            <a:fld id="{9F4D57CF-F353-4ED6-9FFB-F4356FCB3081}" type="datetime1">
              <a:rPr lang="en-US" smtClean="0"/>
              <a:t>5/17/2018</a:t>
            </a:fld>
            <a:endParaRPr lang="en-US" dirty="0"/>
          </a:p>
        </p:txBody>
      </p:sp>
      <p:sp>
        <p:nvSpPr>
          <p:cNvPr id="5" name="Footer Placeholder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1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100" i="0">
                <a:solidFill>
                  <a:schemeClr val="tx1">
                    <a:tint val="75000"/>
                  </a:schemeClr>
                </a:solidFill>
                <a:latin typeface="Arial" panose="020B0604020202020204" pitchFamily="34" charset="0"/>
                <a:cs typeface="Arial" panose="020B0604020202020204" pitchFamily="34" charset="0"/>
              </a:defRPr>
            </a:lvl1pPr>
          </a:lstStyle>
          <a:p>
            <a:fld id="{AB424C0C-8EC5-46EA-9C2D-CADC4384F10D}" type="slidenum">
              <a:rPr lang="en-US" smtClean="0"/>
              <a:pPr/>
              <a:t>‹#›</a:t>
            </a:fld>
            <a:endParaRPr lang="en-US" dirty="0"/>
          </a:p>
        </p:txBody>
      </p:sp>
    </p:spTree>
    <p:extLst>
      <p:ext uri="{BB962C8B-B14F-4D97-AF65-F5344CB8AC3E}">
        <p14:creationId xmlns:p14="http://schemas.microsoft.com/office/powerpoint/2010/main" val="4051680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Lst>
  <p:hf hdr="0" ftr="0" dt="0"/>
  <p:txStyles>
    <p:titleStyle>
      <a:lvl1pPr algn="l" defTabSz="914400" rtl="0" eaLnBrk="1" latinLnBrk="0" hangingPunct="1">
        <a:lnSpc>
          <a:spcPct val="90000"/>
        </a:lnSpc>
        <a:spcBef>
          <a:spcPct val="0"/>
        </a:spcBef>
        <a:buNone/>
        <a:defRPr sz="3600" b="1"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4DA6DE"/>
        </a:buClr>
        <a:buFont typeface="Wingdings" panose="05000000000000000000" pitchFamily="2" charset="2"/>
        <a:buChar char="§"/>
        <a:defRPr sz="2800" kern="1200">
          <a:solidFill>
            <a:srgbClr val="56585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4DA6DE"/>
        </a:buClr>
        <a:buFont typeface="Wingdings" panose="05000000000000000000" pitchFamily="2" charset="2"/>
        <a:buChar char="§"/>
        <a:defRPr sz="2800" kern="1200">
          <a:solidFill>
            <a:srgbClr val="56585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4DA6DE"/>
        </a:buClr>
        <a:buFont typeface="Wingdings" panose="05000000000000000000" pitchFamily="2" charset="2"/>
        <a:buChar char="§"/>
        <a:defRPr sz="2800" kern="1200">
          <a:solidFill>
            <a:srgbClr val="56585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4DA6DE"/>
        </a:buClr>
        <a:buFont typeface="Wingdings" panose="05000000000000000000" pitchFamily="2" charset="2"/>
        <a:buChar char="§"/>
        <a:defRPr sz="2800" kern="1200">
          <a:solidFill>
            <a:srgbClr val="56585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4DA6DE"/>
        </a:buClr>
        <a:buFont typeface="Wingdings" panose="05000000000000000000" pitchFamily="2" charset="2"/>
        <a:buChar char="§"/>
        <a:defRPr sz="2800" kern="1200">
          <a:solidFill>
            <a:srgbClr val="5658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xml"/><Relationship Id="rId7" Type="http://schemas.openxmlformats.org/officeDocument/2006/relationships/image" Target="../media/image5.sv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 Id="rId9" Type="http://schemas.openxmlformats.org/officeDocument/2006/relationships/image" Target="../media/image7.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9243" y="2954865"/>
            <a:ext cx="7735711" cy="821268"/>
          </a:xfrm>
        </p:spPr>
        <p:txBody>
          <a:bodyPr/>
          <a:lstStyle/>
          <a:p>
            <a:br>
              <a:rPr lang="en-US" sz="4800" dirty="0">
                <a:solidFill>
                  <a:srgbClr val="565859"/>
                </a:solidFill>
              </a:rPr>
            </a:br>
            <a:r>
              <a:rPr lang="en-US" sz="4800" dirty="0"/>
              <a:t>Addison Athletic Club</a:t>
            </a:r>
            <a:br>
              <a:rPr lang="en-US" sz="4800" dirty="0"/>
            </a:br>
            <a:r>
              <a:rPr lang="en-US" sz="4800" dirty="0"/>
              <a:t>HVAC Improvements</a:t>
            </a:r>
            <a:endParaRPr lang="en-US" sz="4800" dirty="0">
              <a:solidFill>
                <a:srgbClr val="565859"/>
              </a:solidFill>
            </a:endParaRPr>
          </a:p>
        </p:txBody>
      </p:sp>
      <p:sp>
        <p:nvSpPr>
          <p:cNvPr id="3" name="Subtitle 2"/>
          <p:cNvSpPr>
            <a:spLocks noGrp="1"/>
          </p:cNvSpPr>
          <p:nvPr>
            <p:ph type="subTitle" idx="1"/>
          </p:nvPr>
        </p:nvSpPr>
        <p:spPr>
          <a:xfrm>
            <a:off x="1389243" y="3776133"/>
            <a:ext cx="7735711" cy="496882"/>
          </a:xfrm>
        </p:spPr>
        <p:txBody>
          <a:bodyPr>
            <a:noAutofit/>
          </a:bodyPr>
          <a:lstStyle/>
          <a:p>
            <a:r>
              <a:rPr lang="en-US" dirty="0"/>
              <a:t>May 22, 2018</a:t>
            </a:r>
          </a:p>
        </p:txBody>
      </p:sp>
      <p:sp>
        <p:nvSpPr>
          <p:cNvPr id="4" name="Slide Number Placeholder 3">
            <a:extLst>
              <a:ext uri="{FF2B5EF4-FFF2-40B4-BE49-F238E27FC236}">
                <a16:creationId xmlns:a16="http://schemas.microsoft.com/office/drawing/2014/main" id="{161D6371-2067-446D-BC51-614EAB632C1C}"/>
              </a:ext>
            </a:extLst>
          </p:cNvPr>
          <p:cNvSpPr>
            <a:spLocks noGrp="1"/>
          </p:cNvSpPr>
          <p:nvPr>
            <p:ph type="sldNum" sz="quarter" idx="12"/>
          </p:nvPr>
        </p:nvSpPr>
        <p:spPr/>
        <p:txBody>
          <a:bodyPr/>
          <a:lstStyle/>
          <a:p>
            <a:fld id="{AB424C0C-8EC5-46EA-9C2D-CADC4384F10D}" type="slidenum">
              <a:rPr lang="en-US" smtClean="0"/>
              <a:t>1</a:t>
            </a:fld>
            <a:endParaRPr lang="en-US" dirty="0"/>
          </a:p>
        </p:txBody>
      </p:sp>
    </p:spTree>
    <p:extLst>
      <p:ext uri="{BB962C8B-B14F-4D97-AF65-F5344CB8AC3E}">
        <p14:creationId xmlns:p14="http://schemas.microsoft.com/office/powerpoint/2010/main" val="1039139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p:txBody>
          <a:bodyPr>
            <a:normAutofit/>
          </a:bodyPr>
          <a:lstStyle/>
          <a:p>
            <a:pPr marL="0" indent="0" algn="ctr">
              <a:buNone/>
            </a:pPr>
            <a:endParaRPr lang="en-US" sz="2400" b="1" dirty="0"/>
          </a:p>
          <a:p>
            <a:pPr marL="0" indent="0" algn="ctr">
              <a:buNone/>
            </a:pPr>
            <a:endParaRPr lang="en-US" sz="2400" b="1" dirty="0"/>
          </a:p>
          <a:p>
            <a:pPr marL="0" indent="0" algn="ctr">
              <a:buNone/>
            </a:pPr>
            <a:endParaRPr lang="en-US" sz="2400" b="1" dirty="0"/>
          </a:p>
          <a:p>
            <a:pPr marL="0" indent="0" algn="ctr">
              <a:buNone/>
            </a:pPr>
            <a:endParaRPr lang="en-US" sz="2400" b="1" dirty="0"/>
          </a:p>
          <a:p>
            <a:pPr lvl="2"/>
            <a:endParaRPr lang="en-US" dirty="0"/>
          </a:p>
          <a:p>
            <a:pPr lvl="1"/>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F3287BA-A41B-4E28-9EE9-0E9737E101E2}"/>
              </a:ext>
            </a:extLst>
          </p:cNvPr>
          <p:cNvSpPr>
            <a:spLocks noGrp="1"/>
          </p:cNvSpPr>
          <p:nvPr>
            <p:ph type="sldNum" sz="quarter" idx="12"/>
          </p:nvPr>
        </p:nvSpPr>
        <p:spPr/>
        <p:txBody>
          <a:bodyPr/>
          <a:lstStyle/>
          <a:p>
            <a:fld id="{AB424C0C-8EC5-46EA-9C2D-CADC4384F10D}" type="slidenum">
              <a:rPr lang="en-US" smtClean="0"/>
              <a:t>10</a:t>
            </a:fld>
            <a:endParaRPr lang="en-US" dirty="0"/>
          </a:p>
        </p:txBody>
      </p:sp>
      <p:sp>
        <p:nvSpPr>
          <p:cNvPr id="6" name="Title 5">
            <a:extLst>
              <a:ext uri="{FF2B5EF4-FFF2-40B4-BE49-F238E27FC236}">
                <a16:creationId xmlns:a16="http://schemas.microsoft.com/office/drawing/2014/main" id="{45316F4D-F4DD-4FE6-A193-53128E36250D}"/>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297768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p:txBody>
          <a:bodyPr/>
          <a:lstStyle/>
          <a:p>
            <a:r>
              <a:rPr lang="en-US" sz="3200" dirty="0"/>
              <a:t>History – AAC Master Plan</a:t>
            </a:r>
          </a:p>
        </p:txBody>
      </p:sp>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p:txBody>
          <a:bodyPr>
            <a:normAutofit/>
          </a:bodyPr>
          <a:lstStyle/>
          <a:p>
            <a:pPr>
              <a:lnSpc>
                <a:spcPct val="120000"/>
              </a:lnSpc>
            </a:pPr>
            <a:r>
              <a:rPr lang="en-US" sz="1600" dirty="0"/>
              <a:t>October 2014 – Council approves contract With Barker Rinker </a:t>
            </a:r>
            <a:r>
              <a:rPr lang="en-US" sz="1600" dirty="0" err="1"/>
              <a:t>Seacat</a:t>
            </a:r>
            <a:r>
              <a:rPr lang="en-US" sz="1600" dirty="0"/>
              <a:t> Architecture (BRS) for the Addison Athletic Club Master Plan</a:t>
            </a:r>
          </a:p>
          <a:p>
            <a:pPr>
              <a:lnSpc>
                <a:spcPct val="120000"/>
              </a:lnSpc>
            </a:pPr>
            <a:r>
              <a:rPr lang="en-US" sz="1600" dirty="0"/>
              <a:t>December 2014 – Athletic Club Master Plan Kick-off</a:t>
            </a:r>
          </a:p>
          <a:p>
            <a:pPr>
              <a:lnSpc>
                <a:spcPct val="120000"/>
              </a:lnSpc>
            </a:pPr>
            <a:r>
              <a:rPr lang="en-US" sz="1600" dirty="0"/>
              <a:t>January 2015 – Design Charrettes/Community Feedback for Master Plan</a:t>
            </a:r>
          </a:p>
          <a:p>
            <a:pPr>
              <a:lnSpc>
                <a:spcPct val="120000"/>
              </a:lnSpc>
            </a:pPr>
            <a:r>
              <a:rPr lang="en-US" sz="1600" dirty="0"/>
              <a:t>June 2015 – Presentation of the Athletic Club Master Plan including recommendations from the Master Plan Committee</a:t>
            </a:r>
          </a:p>
          <a:p>
            <a:pPr>
              <a:lnSpc>
                <a:spcPct val="120000"/>
              </a:lnSpc>
            </a:pPr>
            <a:r>
              <a:rPr lang="en-US" sz="1600" dirty="0"/>
              <a:t>February 2016 – Council requests additional public input</a:t>
            </a:r>
          </a:p>
          <a:p>
            <a:pPr>
              <a:lnSpc>
                <a:spcPct val="120000"/>
              </a:lnSpc>
            </a:pPr>
            <a:r>
              <a:rPr lang="en-US" sz="1600" dirty="0"/>
              <a:t>July 2016 – Public input meetings and online survey</a:t>
            </a:r>
          </a:p>
          <a:p>
            <a:pPr>
              <a:lnSpc>
                <a:spcPct val="120000"/>
              </a:lnSpc>
            </a:pPr>
            <a:r>
              <a:rPr lang="en-US" sz="1600" dirty="0"/>
              <a:t>October 2016 – Public input findings presented to Council.  Council approves Master Plan and funding priorities</a:t>
            </a:r>
          </a:p>
          <a:p>
            <a:pPr>
              <a:lnSpc>
                <a:spcPct val="120000"/>
              </a:lnSpc>
            </a:pPr>
            <a:r>
              <a:rPr lang="en-US" sz="1600" dirty="0"/>
              <a:t>September 2017 – The contract with BRS ended with the approval of the Master Plan; Council approved contract with PGAL for professional services related to renovations</a:t>
            </a:r>
          </a:p>
          <a:p>
            <a:pPr>
              <a:lnSpc>
                <a:spcPct val="120000"/>
              </a:lnSpc>
            </a:pPr>
            <a:r>
              <a:rPr lang="en-US" sz="1600" dirty="0"/>
              <a:t>February 2018 – Staff presented the 3 design options for the Addison Athletic Club HVAC.  Council directs staff to move forward with Option 2 ($960,000) which will result in a future budget amendment of $95,000.</a:t>
            </a:r>
          </a:p>
          <a:p>
            <a:pPr>
              <a:lnSpc>
                <a:spcPct val="120000"/>
              </a:lnSpc>
            </a:pPr>
            <a:endParaRPr lang="en-US" sz="1600" dirty="0"/>
          </a:p>
          <a:p>
            <a:pPr>
              <a:lnSpc>
                <a:spcPct val="120000"/>
              </a:lnSpc>
            </a:pPr>
            <a:endParaRPr lang="en-US" sz="1600" dirty="0"/>
          </a:p>
          <a:p>
            <a:pPr>
              <a:lnSpc>
                <a:spcPct val="120000"/>
              </a:lnSpc>
            </a:pPr>
            <a:endParaRPr lang="en-US" sz="1600" dirty="0"/>
          </a:p>
          <a:p>
            <a:pPr>
              <a:lnSpc>
                <a:spcPct val="120000"/>
              </a:lnSpc>
            </a:pPr>
            <a:endParaRPr lang="en-US" sz="1600" dirty="0"/>
          </a:p>
        </p:txBody>
      </p:sp>
      <p:sp>
        <p:nvSpPr>
          <p:cNvPr id="4" name="Slide Number Placeholder 3">
            <a:extLst>
              <a:ext uri="{FF2B5EF4-FFF2-40B4-BE49-F238E27FC236}">
                <a16:creationId xmlns:a16="http://schemas.microsoft.com/office/drawing/2014/main" id="{F8462BC5-9BEB-47B0-95C0-38A6D0ED0D72}"/>
              </a:ext>
            </a:extLst>
          </p:cNvPr>
          <p:cNvSpPr>
            <a:spLocks noGrp="1"/>
          </p:cNvSpPr>
          <p:nvPr>
            <p:ph type="sldNum" sz="quarter" idx="12"/>
          </p:nvPr>
        </p:nvSpPr>
        <p:spPr/>
        <p:txBody>
          <a:bodyPr/>
          <a:lstStyle/>
          <a:p>
            <a:fld id="{AB424C0C-8EC5-46EA-9C2D-CADC4384F10D}" type="slidenum">
              <a:rPr lang="en-US" smtClean="0"/>
              <a:t>2</a:t>
            </a:fld>
            <a:endParaRPr lang="en-US" dirty="0"/>
          </a:p>
        </p:txBody>
      </p:sp>
    </p:spTree>
    <p:extLst>
      <p:ext uri="{BB962C8B-B14F-4D97-AF65-F5344CB8AC3E}">
        <p14:creationId xmlns:p14="http://schemas.microsoft.com/office/powerpoint/2010/main" val="4063719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a:xfrm>
            <a:off x="172155" y="350638"/>
            <a:ext cx="10726754" cy="632356"/>
          </a:xfrm>
        </p:spPr>
        <p:txBody>
          <a:bodyPr/>
          <a:lstStyle/>
          <a:p>
            <a:r>
              <a:rPr lang="en-US" sz="3200" dirty="0"/>
              <a:t>HVAC Evaluation – Recommendations from the Consultant</a:t>
            </a:r>
          </a:p>
        </p:txBody>
      </p:sp>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a:xfrm>
            <a:off x="172155" y="1152524"/>
            <a:ext cx="10515600" cy="5327129"/>
          </a:xfrm>
        </p:spPr>
        <p:txBody>
          <a:bodyPr>
            <a:normAutofit lnSpcReduction="10000"/>
          </a:bodyPr>
          <a:lstStyle/>
          <a:p>
            <a:pPr marL="514350" indent="-514350">
              <a:lnSpc>
                <a:spcPct val="120000"/>
              </a:lnSpc>
              <a:buFont typeface="+mj-lt"/>
              <a:buAutoNum type="arabicPeriod"/>
            </a:pPr>
            <a:r>
              <a:rPr lang="en-US" sz="1800" dirty="0"/>
              <a:t>Replace the five (5) packaged units with chilled water units.  The new equipment will also provide heating, outside air to ventilate and pressurize the wing </a:t>
            </a:r>
            <a:r>
              <a:rPr lang="en-US" sz="1800" dirty="0">
                <a:solidFill>
                  <a:srgbClr val="00B050"/>
                </a:solidFill>
              </a:rPr>
              <a:t>(Included in All Options)</a:t>
            </a:r>
            <a:endParaRPr lang="en-US" sz="1800" dirty="0"/>
          </a:p>
          <a:p>
            <a:pPr marL="514350" indent="-514350">
              <a:lnSpc>
                <a:spcPct val="120000"/>
              </a:lnSpc>
              <a:buFont typeface="+mj-lt"/>
              <a:buAutoNum type="arabicPeriod"/>
            </a:pPr>
            <a:r>
              <a:rPr lang="en-US" sz="1800" dirty="0"/>
              <a:t>Install large diameter ceiling fans in the Fitness area to generate air movement and provide a cooling effect. </a:t>
            </a:r>
            <a:r>
              <a:rPr lang="en-US" sz="1800" dirty="0">
                <a:solidFill>
                  <a:srgbClr val="00B050"/>
                </a:solidFill>
              </a:rPr>
              <a:t>(Included in All Options)</a:t>
            </a:r>
            <a:endParaRPr lang="en-US" sz="1800" dirty="0"/>
          </a:p>
          <a:p>
            <a:pPr marL="514350" indent="-514350">
              <a:lnSpc>
                <a:spcPct val="120000"/>
              </a:lnSpc>
              <a:buFont typeface="+mj-lt"/>
              <a:buAutoNum type="arabicPeriod"/>
            </a:pPr>
            <a:r>
              <a:rPr lang="en-US" sz="1800" dirty="0"/>
              <a:t>Replace the wall mounted supply grilles in the Fitness area with new grilles that allow the direction of air flow to be adjusted. </a:t>
            </a:r>
            <a:r>
              <a:rPr lang="en-US" sz="1800" dirty="0">
                <a:solidFill>
                  <a:srgbClr val="00B050"/>
                </a:solidFill>
              </a:rPr>
              <a:t>(Included in All Options)</a:t>
            </a:r>
            <a:endParaRPr lang="en-US" sz="1800" dirty="0"/>
          </a:p>
          <a:p>
            <a:pPr marL="514350" indent="-514350">
              <a:lnSpc>
                <a:spcPct val="120000"/>
              </a:lnSpc>
              <a:buFont typeface="+mj-lt"/>
              <a:buAutoNum type="arabicPeriod"/>
            </a:pPr>
            <a:r>
              <a:rPr lang="en-US" sz="1800" dirty="0"/>
              <a:t>Replace all of the air handling units except the unit serving the Natatorium (AHU-4) </a:t>
            </a:r>
            <a:r>
              <a:rPr lang="en-US" sz="1800" dirty="0">
                <a:solidFill>
                  <a:srgbClr val="00B0F0"/>
                </a:solidFill>
              </a:rPr>
              <a:t>(Included in Option 3)</a:t>
            </a:r>
            <a:endParaRPr lang="en-US" sz="1800" dirty="0"/>
          </a:p>
          <a:p>
            <a:pPr marL="514350" lvl="0" indent="-514350">
              <a:lnSpc>
                <a:spcPct val="120000"/>
              </a:lnSpc>
              <a:buFont typeface="+mj-lt"/>
              <a:buAutoNum type="arabicPeriod"/>
            </a:pPr>
            <a:r>
              <a:rPr lang="en-US" sz="1800" dirty="0"/>
              <a:t>Modify or completely replace the ductwork in the Gym to provide better air distribution. </a:t>
            </a:r>
            <a:r>
              <a:rPr lang="en-US" sz="1800" dirty="0">
                <a:solidFill>
                  <a:srgbClr val="00B0F0"/>
                </a:solidFill>
              </a:rPr>
              <a:t>(Included in Option 3)</a:t>
            </a:r>
            <a:endParaRPr lang="en-US" sz="1800" dirty="0"/>
          </a:p>
          <a:p>
            <a:pPr marL="514350" indent="-514350">
              <a:lnSpc>
                <a:spcPct val="120000"/>
              </a:lnSpc>
              <a:buFont typeface="+mj-lt"/>
              <a:buAutoNum type="arabicPeriod"/>
            </a:pPr>
            <a:r>
              <a:rPr lang="en-US" sz="1800" dirty="0"/>
              <a:t>Clean the cooling tower basin, fill media, and adjust the chemical content in the condenser water system.  This will extend the life of the towers as well as improve the performance of the cooling towers. </a:t>
            </a:r>
            <a:r>
              <a:rPr lang="en-US" sz="1800" dirty="0">
                <a:solidFill>
                  <a:srgbClr val="00B0F0"/>
                </a:solidFill>
              </a:rPr>
              <a:t>(Included in Option 3)</a:t>
            </a:r>
            <a:endParaRPr lang="en-US" sz="1800" dirty="0"/>
          </a:p>
          <a:p>
            <a:pPr marL="514350" indent="-514350">
              <a:lnSpc>
                <a:spcPct val="120000"/>
              </a:lnSpc>
              <a:buFont typeface="+mj-lt"/>
              <a:buAutoNum type="arabicPeriod"/>
            </a:pPr>
            <a:r>
              <a:rPr lang="en-US" sz="1800" dirty="0"/>
              <a:t>Replace the pneumatic controls system with a new electronic system. </a:t>
            </a:r>
            <a:r>
              <a:rPr lang="en-US" sz="1800" dirty="0">
                <a:solidFill>
                  <a:srgbClr val="00B0F0"/>
                </a:solidFill>
              </a:rPr>
              <a:t>(Included in Option 3)</a:t>
            </a:r>
          </a:p>
          <a:p>
            <a:pPr marL="514350" lvl="0" indent="-514350">
              <a:lnSpc>
                <a:spcPct val="120000"/>
              </a:lnSpc>
              <a:buFont typeface="+mj-lt"/>
              <a:buAutoNum type="arabicPeriod"/>
            </a:pPr>
            <a:endParaRPr lang="en-US" sz="1800" dirty="0"/>
          </a:p>
        </p:txBody>
      </p:sp>
      <p:sp>
        <p:nvSpPr>
          <p:cNvPr id="4" name="Slide Number Placeholder 3">
            <a:extLst>
              <a:ext uri="{FF2B5EF4-FFF2-40B4-BE49-F238E27FC236}">
                <a16:creationId xmlns:a16="http://schemas.microsoft.com/office/drawing/2014/main" id="{521A12C1-C1DB-4DFD-B673-F6FD3D3F0156}"/>
              </a:ext>
            </a:extLst>
          </p:cNvPr>
          <p:cNvSpPr>
            <a:spLocks noGrp="1"/>
          </p:cNvSpPr>
          <p:nvPr>
            <p:ph type="sldNum" sz="quarter" idx="12"/>
          </p:nvPr>
        </p:nvSpPr>
        <p:spPr/>
        <p:txBody>
          <a:bodyPr/>
          <a:lstStyle/>
          <a:p>
            <a:fld id="{AB424C0C-8EC5-46EA-9C2D-CADC4384F10D}" type="slidenum">
              <a:rPr lang="en-US" smtClean="0"/>
              <a:t>3</a:t>
            </a:fld>
            <a:endParaRPr lang="en-US" dirty="0"/>
          </a:p>
        </p:txBody>
      </p:sp>
    </p:spTree>
    <p:extLst>
      <p:ext uri="{BB962C8B-B14F-4D97-AF65-F5344CB8AC3E}">
        <p14:creationId xmlns:p14="http://schemas.microsoft.com/office/powerpoint/2010/main" val="2359378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Object 19">
            <a:extLst>
              <a:ext uri="{FF2B5EF4-FFF2-40B4-BE49-F238E27FC236}">
                <a16:creationId xmlns:a16="http://schemas.microsoft.com/office/drawing/2014/main" id="{1EDD881C-FC53-4672-A3ED-452443C951AC}"/>
              </a:ext>
            </a:extLst>
          </p:cNvPr>
          <p:cNvGraphicFramePr>
            <a:graphicFrameLocks noChangeAspect="1"/>
          </p:cNvGraphicFramePr>
          <p:nvPr>
            <p:extLst>
              <p:ext uri="{D42A27DB-BD31-4B8C-83A1-F6EECF244321}">
                <p14:modId xmlns:p14="http://schemas.microsoft.com/office/powerpoint/2010/main" val="2138202364"/>
              </p:ext>
            </p:extLst>
          </p:nvPr>
        </p:nvGraphicFramePr>
        <p:xfrm>
          <a:off x="3476625" y="1117600"/>
          <a:ext cx="4651375" cy="5346700"/>
        </p:xfrm>
        <a:graphic>
          <a:graphicData uri="http://schemas.openxmlformats.org/presentationml/2006/ole">
            <mc:AlternateContent xmlns:mc="http://schemas.openxmlformats.org/markup-compatibility/2006">
              <mc:Choice xmlns:v="urn:schemas-microsoft-com:vml" Requires="v">
                <p:oleObj spid="_x0000_s1162" name="Worksheet" r:id="rId4" imgW="5791110" imgH="6657930" progId="Excel.Sheet.12">
                  <p:embed/>
                </p:oleObj>
              </mc:Choice>
              <mc:Fallback>
                <p:oleObj name="Worksheet" r:id="rId4" imgW="5791110" imgH="6657930" progId="Excel.Sheet.12">
                  <p:embed/>
                  <p:pic>
                    <p:nvPicPr>
                      <p:cNvPr id="20" name="Object 19">
                        <a:extLst>
                          <a:ext uri="{FF2B5EF4-FFF2-40B4-BE49-F238E27FC236}">
                            <a16:creationId xmlns:a16="http://schemas.microsoft.com/office/drawing/2014/main" id="{1EDD881C-FC53-4672-A3ED-452443C951AC}"/>
                          </a:ext>
                        </a:extLst>
                      </p:cNvPr>
                      <p:cNvPicPr/>
                      <p:nvPr/>
                    </p:nvPicPr>
                    <p:blipFill>
                      <a:blip r:embed="rId5"/>
                      <a:stretch>
                        <a:fillRect/>
                      </a:stretch>
                    </p:blipFill>
                    <p:spPr>
                      <a:xfrm>
                        <a:off x="3476625" y="1117600"/>
                        <a:ext cx="4651375" cy="5346700"/>
                      </a:xfrm>
                      <a:prstGeom prst="rect">
                        <a:avLst/>
                      </a:prstGeom>
                    </p:spPr>
                  </p:pic>
                </p:oleObj>
              </mc:Fallback>
            </mc:AlternateContent>
          </a:graphicData>
        </a:graphic>
      </p:graphicFrame>
      <p:pic>
        <p:nvPicPr>
          <p:cNvPr id="47" name="Graphic 46" descr="Checkmark">
            <a:extLst>
              <a:ext uri="{FF2B5EF4-FFF2-40B4-BE49-F238E27FC236}">
                <a16:creationId xmlns:a16="http://schemas.microsoft.com/office/drawing/2014/main" id="{15DAD115-9AF8-4F0F-9687-2E8D615B7C3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4145357"/>
            <a:ext cx="174172" cy="174172"/>
          </a:xfrm>
          <a:prstGeom prst="rect">
            <a:avLst/>
          </a:prstGeom>
        </p:spPr>
      </p:pic>
      <p:pic>
        <p:nvPicPr>
          <p:cNvPr id="48" name="Graphic 47" descr="Checkmark">
            <a:extLst>
              <a:ext uri="{FF2B5EF4-FFF2-40B4-BE49-F238E27FC236}">
                <a16:creationId xmlns:a16="http://schemas.microsoft.com/office/drawing/2014/main" id="{1E507238-1CFF-439D-B044-D2A644E71F1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4304240"/>
            <a:ext cx="174172" cy="174172"/>
          </a:xfrm>
          <a:prstGeom prst="rect">
            <a:avLst/>
          </a:prstGeom>
        </p:spPr>
      </p:pic>
      <p:pic>
        <p:nvPicPr>
          <p:cNvPr id="49" name="Graphic 48" descr="Checkmark">
            <a:extLst>
              <a:ext uri="{FF2B5EF4-FFF2-40B4-BE49-F238E27FC236}">
                <a16:creationId xmlns:a16="http://schemas.microsoft.com/office/drawing/2014/main" id="{17A15CEE-28E8-4C4B-9F34-EAE95AA6D00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4460755"/>
            <a:ext cx="174172" cy="174172"/>
          </a:xfrm>
          <a:prstGeom prst="rect">
            <a:avLst/>
          </a:prstGeom>
        </p:spPr>
      </p:pic>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p:txBody>
          <a:bodyPr/>
          <a:lstStyle/>
          <a:p>
            <a:r>
              <a:rPr lang="en-US" sz="3200" dirty="0"/>
              <a:t>HVAC Evaluation – Design Options</a:t>
            </a:r>
          </a:p>
        </p:txBody>
      </p:sp>
      <p:pic>
        <p:nvPicPr>
          <p:cNvPr id="13" name="Graphic 12" descr="Close">
            <a:extLst>
              <a:ext uri="{FF2B5EF4-FFF2-40B4-BE49-F238E27FC236}">
                <a16:creationId xmlns:a16="http://schemas.microsoft.com/office/drawing/2014/main" id="{87787A25-CE16-46D6-B820-8FB703B29F0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1739638"/>
            <a:ext cx="174172" cy="174172"/>
          </a:xfrm>
          <a:prstGeom prst="rect">
            <a:avLst/>
          </a:prstGeom>
        </p:spPr>
      </p:pic>
      <p:pic>
        <p:nvPicPr>
          <p:cNvPr id="14" name="Graphic 13" descr="Close">
            <a:extLst>
              <a:ext uri="{FF2B5EF4-FFF2-40B4-BE49-F238E27FC236}">
                <a16:creationId xmlns:a16="http://schemas.microsoft.com/office/drawing/2014/main" id="{86EF9AF4-54F7-42E2-B5F8-0647545615E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1901134"/>
            <a:ext cx="174172" cy="174172"/>
          </a:xfrm>
          <a:prstGeom prst="rect">
            <a:avLst/>
          </a:prstGeom>
        </p:spPr>
      </p:pic>
      <p:pic>
        <p:nvPicPr>
          <p:cNvPr id="15" name="Graphic 14" descr="Close">
            <a:extLst>
              <a:ext uri="{FF2B5EF4-FFF2-40B4-BE49-F238E27FC236}">
                <a16:creationId xmlns:a16="http://schemas.microsoft.com/office/drawing/2014/main" id="{7F0C3AE1-DE83-408B-B33E-6A648E7A5E1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2060282"/>
            <a:ext cx="174172" cy="174172"/>
          </a:xfrm>
          <a:prstGeom prst="rect">
            <a:avLst/>
          </a:prstGeom>
        </p:spPr>
      </p:pic>
      <p:pic>
        <p:nvPicPr>
          <p:cNvPr id="24" name="Graphic 23" descr="Close">
            <a:extLst>
              <a:ext uri="{FF2B5EF4-FFF2-40B4-BE49-F238E27FC236}">
                <a16:creationId xmlns:a16="http://schemas.microsoft.com/office/drawing/2014/main" id="{AD689295-3E74-4B14-BAA8-9F60E95C3E7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3011578"/>
            <a:ext cx="174172" cy="174172"/>
          </a:xfrm>
          <a:prstGeom prst="rect">
            <a:avLst/>
          </a:prstGeom>
        </p:spPr>
      </p:pic>
      <p:pic>
        <p:nvPicPr>
          <p:cNvPr id="25" name="Graphic 24" descr="Close">
            <a:extLst>
              <a:ext uri="{FF2B5EF4-FFF2-40B4-BE49-F238E27FC236}">
                <a16:creationId xmlns:a16="http://schemas.microsoft.com/office/drawing/2014/main" id="{13B0D62C-F8BB-41B7-8890-3CC7CA4361D3}"/>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3174975"/>
            <a:ext cx="174172" cy="174172"/>
          </a:xfrm>
          <a:prstGeom prst="rect">
            <a:avLst/>
          </a:prstGeom>
        </p:spPr>
      </p:pic>
      <p:pic>
        <p:nvPicPr>
          <p:cNvPr id="26" name="Graphic 25" descr="Close">
            <a:extLst>
              <a:ext uri="{FF2B5EF4-FFF2-40B4-BE49-F238E27FC236}">
                <a16:creationId xmlns:a16="http://schemas.microsoft.com/office/drawing/2014/main" id="{19AD18C6-0CD4-41D0-B72B-A70350DC5B9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3337511"/>
            <a:ext cx="174172" cy="174172"/>
          </a:xfrm>
          <a:prstGeom prst="rect">
            <a:avLst/>
          </a:prstGeom>
        </p:spPr>
      </p:pic>
      <p:pic>
        <p:nvPicPr>
          <p:cNvPr id="27" name="Graphic 26" descr="Close">
            <a:extLst>
              <a:ext uri="{FF2B5EF4-FFF2-40B4-BE49-F238E27FC236}">
                <a16:creationId xmlns:a16="http://schemas.microsoft.com/office/drawing/2014/main" id="{FC8CC1F7-2231-4D35-B957-E24C3DE1C10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3511683"/>
            <a:ext cx="174172" cy="174172"/>
          </a:xfrm>
          <a:prstGeom prst="rect">
            <a:avLst/>
          </a:prstGeom>
        </p:spPr>
      </p:pic>
      <p:pic>
        <p:nvPicPr>
          <p:cNvPr id="29" name="Graphic 28" descr="Close">
            <a:extLst>
              <a:ext uri="{FF2B5EF4-FFF2-40B4-BE49-F238E27FC236}">
                <a16:creationId xmlns:a16="http://schemas.microsoft.com/office/drawing/2014/main" id="{00A18D06-00BB-4ACA-801A-2AC0DB32E3C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3832327"/>
            <a:ext cx="174172" cy="174172"/>
          </a:xfrm>
          <a:prstGeom prst="rect">
            <a:avLst/>
          </a:prstGeom>
        </p:spPr>
      </p:pic>
      <p:pic>
        <p:nvPicPr>
          <p:cNvPr id="30" name="Graphic 29" descr="Close">
            <a:extLst>
              <a:ext uri="{FF2B5EF4-FFF2-40B4-BE49-F238E27FC236}">
                <a16:creationId xmlns:a16="http://schemas.microsoft.com/office/drawing/2014/main" id="{CE6AFD0C-FD30-4D1C-8B57-66CA1F80827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3981960"/>
            <a:ext cx="174172" cy="174172"/>
          </a:xfrm>
          <a:prstGeom prst="rect">
            <a:avLst/>
          </a:prstGeom>
        </p:spPr>
      </p:pic>
      <p:pic>
        <p:nvPicPr>
          <p:cNvPr id="35" name="Graphic 34" descr="Close">
            <a:extLst>
              <a:ext uri="{FF2B5EF4-FFF2-40B4-BE49-F238E27FC236}">
                <a16:creationId xmlns:a16="http://schemas.microsoft.com/office/drawing/2014/main" id="{E674A60A-2F50-4079-99BD-155DCF54BBA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4619989"/>
            <a:ext cx="174172" cy="174172"/>
          </a:xfrm>
          <a:prstGeom prst="rect">
            <a:avLst/>
          </a:prstGeom>
        </p:spPr>
      </p:pic>
      <p:pic>
        <p:nvPicPr>
          <p:cNvPr id="36" name="Graphic 35" descr="Close">
            <a:extLst>
              <a:ext uri="{FF2B5EF4-FFF2-40B4-BE49-F238E27FC236}">
                <a16:creationId xmlns:a16="http://schemas.microsoft.com/office/drawing/2014/main" id="{7FFF25C1-D22B-42FF-9044-F635389D089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4794064"/>
            <a:ext cx="174172" cy="174172"/>
          </a:xfrm>
          <a:prstGeom prst="rect">
            <a:avLst/>
          </a:prstGeom>
        </p:spPr>
      </p:pic>
      <p:pic>
        <p:nvPicPr>
          <p:cNvPr id="37" name="Graphic 36" descr="Close">
            <a:extLst>
              <a:ext uri="{FF2B5EF4-FFF2-40B4-BE49-F238E27FC236}">
                <a16:creationId xmlns:a16="http://schemas.microsoft.com/office/drawing/2014/main" id="{702CD993-F229-459E-B970-DE66E53C4C2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4957461"/>
            <a:ext cx="174172" cy="174172"/>
          </a:xfrm>
          <a:prstGeom prst="rect">
            <a:avLst/>
          </a:prstGeom>
        </p:spPr>
      </p:pic>
      <p:pic>
        <p:nvPicPr>
          <p:cNvPr id="45" name="Graphic 44" descr="Checkmark">
            <a:extLst>
              <a:ext uri="{FF2B5EF4-FFF2-40B4-BE49-F238E27FC236}">
                <a16:creationId xmlns:a16="http://schemas.microsoft.com/office/drawing/2014/main" id="{895969F7-D8A8-4FEA-88A4-9216FC78E98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5435900"/>
            <a:ext cx="174172" cy="174172"/>
          </a:xfrm>
          <a:prstGeom prst="rect">
            <a:avLst/>
          </a:prstGeom>
        </p:spPr>
      </p:pic>
      <p:pic>
        <p:nvPicPr>
          <p:cNvPr id="39" name="Graphic 38" descr="Close">
            <a:extLst>
              <a:ext uri="{FF2B5EF4-FFF2-40B4-BE49-F238E27FC236}">
                <a16:creationId xmlns:a16="http://schemas.microsoft.com/office/drawing/2014/main" id="{E5EA0F95-5858-4956-9100-5008C571D31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62517" y="5275578"/>
            <a:ext cx="174172" cy="174172"/>
          </a:xfrm>
          <a:prstGeom prst="rect">
            <a:avLst/>
          </a:prstGeom>
        </p:spPr>
      </p:pic>
      <p:pic>
        <p:nvPicPr>
          <p:cNvPr id="42" name="Graphic 41" descr="Checkmark">
            <a:extLst>
              <a:ext uri="{FF2B5EF4-FFF2-40B4-BE49-F238E27FC236}">
                <a16:creationId xmlns:a16="http://schemas.microsoft.com/office/drawing/2014/main" id="{64EA8E59-D994-4175-9C1F-B3600D8AE2C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5735387"/>
            <a:ext cx="174172" cy="174172"/>
          </a:xfrm>
          <a:prstGeom prst="rect">
            <a:avLst/>
          </a:prstGeom>
        </p:spPr>
      </p:pic>
      <p:pic>
        <p:nvPicPr>
          <p:cNvPr id="50" name="Graphic 49" descr="Checkmark">
            <a:extLst>
              <a:ext uri="{FF2B5EF4-FFF2-40B4-BE49-F238E27FC236}">
                <a16:creationId xmlns:a16="http://schemas.microsoft.com/office/drawing/2014/main" id="{A5173172-8DD2-44CA-8B51-615B12898CF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3672005"/>
            <a:ext cx="174172" cy="174172"/>
          </a:xfrm>
          <a:prstGeom prst="rect">
            <a:avLst/>
          </a:prstGeom>
        </p:spPr>
      </p:pic>
      <p:pic>
        <p:nvPicPr>
          <p:cNvPr id="51" name="Graphic 50" descr="Checkmark">
            <a:extLst>
              <a:ext uri="{FF2B5EF4-FFF2-40B4-BE49-F238E27FC236}">
                <a16:creationId xmlns:a16="http://schemas.microsoft.com/office/drawing/2014/main" id="{C4F76D34-B85A-4FF0-B3BE-60F42385B13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2866194"/>
            <a:ext cx="174172" cy="174172"/>
          </a:xfrm>
          <a:prstGeom prst="rect">
            <a:avLst/>
          </a:prstGeom>
        </p:spPr>
      </p:pic>
      <p:pic>
        <p:nvPicPr>
          <p:cNvPr id="52" name="Graphic 51" descr="Checkmark">
            <a:extLst>
              <a:ext uri="{FF2B5EF4-FFF2-40B4-BE49-F238E27FC236}">
                <a16:creationId xmlns:a16="http://schemas.microsoft.com/office/drawing/2014/main" id="{8412DA36-CE0F-411C-9D93-BBFD016D684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2697840"/>
            <a:ext cx="174172" cy="174172"/>
          </a:xfrm>
          <a:prstGeom prst="rect">
            <a:avLst/>
          </a:prstGeom>
        </p:spPr>
      </p:pic>
      <p:pic>
        <p:nvPicPr>
          <p:cNvPr id="53" name="Graphic 52" descr="Checkmark">
            <a:extLst>
              <a:ext uri="{FF2B5EF4-FFF2-40B4-BE49-F238E27FC236}">
                <a16:creationId xmlns:a16="http://schemas.microsoft.com/office/drawing/2014/main" id="{0D0F4514-4DDA-4A0F-B154-BCD6DC90D93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2542863"/>
            <a:ext cx="174172" cy="174172"/>
          </a:xfrm>
          <a:prstGeom prst="rect">
            <a:avLst/>
          </a:prstGeom>
        </p:spPr>
      </p:pic>
      <p:pic>
        <p:nvPicPr>
          <p:cNvPr id="54" name="Graphic 53" descr="Checkmark">
            <a:extLst>
              <a:ext uri="{FF2B5EF4-FFF2-40B4-BE49-F238E27FC236}">
                <a16:creationId xmlns:a16="http://schemas.microsoft.com/office/drawing/2014/main" id="{AAFCD4B7-7719-401F-9AF8-FF74D48A036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2382442"/>
            <a:ext cx="174172" cy="174172"/>
          </a:xfrm>
          <a:prstGeom prst="rect">
            <a:avLst/>
          </a:prstGeom>
        </p:spPr>
      </p:pic>
      <p:pic>
        <p:nvPicPr>
          <p:cNvPr id="55" name="Graphic 54" descr="Checkmark">
            <a:extLst>
              <a:ext uri="{FF2B5EF4-FFF2-40B4-BE49-F238E27FC236}">
                <a16:creationId xmlns:a16="http://schemas.microsoft.com/office/drawing/2014/main" id="{6099932B-0F4E-4E57-A491-D4F59E9587D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2218812"/>
            <a:ext cx="174172" cy="174172"/>
          </a:xfrm>
          <a:prstGeom prst="rect">
            <a:avLst/>
          </a:prstGeom>
        </p:spPr>
      </p:pic>
      <p:sp>
        <p:nvSpPr>
          <p:cNvPr id="56" name="Minus Sign 55">
            <a:extLst>
              <a:ext uri="{FF2B5EF4-FFF2-40B4-BE49-F238E27FC236}">
                <a16:creationId xmlns:a16="http://schemas.microsoft.com/office/drawing/2014/main" id="{8813280D-87DA-4D9C-80FE-15092D494455}"/>
              </a:ext>
            </a:extLst>
          </p:cNvPr>
          <p:cNvSpPr/>
          <p:nvPr/>
        </p:nvSpPr>
        <p:spPr>
          <a:xfrm>
            <a:off x="6561016" y="1799370"/>
            <a:ext cx="174172" cy="45719"/>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Minus Sign 56">
            <a:extLst>
              <a:ext uri="{FF2B5EF4-FFF2-40B4-BE49-F238E27FC236}">
                <a16:creationId xmlns:a16="http://schemas.microsoft.com/office/drawing/2014/main" id="{A8F916FF-9C5A-4617-842B-7958A7E03967}"/>
              </a:ext>
            </a:extLst>
          </p:cNvPr>
          <p:cNvSpPr/>
          <p:nvPr/>
        </p:nvSpPr>
        <p:spPr>
          <a:xfrm>
            <a:off x="7572429" y="1804522"/>
            <a:ext cx="174172" cy="45719"/>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Minus Sign 57">
            <a:extLst>
              <a:ext uri="{FF2B5EF4-FFF2-40B4-BE49-F238E27FC236}">
                <a16:creationId xmlns:a16="http://schemas.microsoft.com/office/drawing/2014/main" id="{EE5E1F73-0166-4DEE-AE70-C0FD3067FC3C}"/>
              </a:ext>
            </a:extLst>
          </p:cNvPr>
          <p:cNvSpPr/>
          <p:nvPr/>
        </p:nvSpPr>
        <p:spPr>
          <a:xfrm>
            <a:off x="6564920" y="1951770"/>
            <a:ext cx="174172" cy="45719"/>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Minus Sign 58">
            <a:extLst>
              <a:ext uri="{FF2B5EF4-FFF2-40B4-BE49-F238E27FC236}">
                <a16:creationId xmlns:a16="http://schemas.microsoft.com/office/drawing/2014/main" id="{93D4E404-585B-42C3-9CDD-6D884E2C5B49}"/>
              </a:ext>
            </a:extLst>
          </p:cNvPr>
          <p:cNvSpPr/>
          <p:nvPr/>
        </p:nvSpPr>
        <p:spPr>
          <a:xfrm>
            <a:off x="7576333" y="1956922"/>
            <a:ext cx="174172" cy="45719"/>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Minus Sign 59">
            <a:extLst>
              <a:ext uri="{FF2B5EF4-FFF2-40B4-BE49-F238E27FC236}">
                <a16:creationId xmlns:a16="http://schemas.microsoft.com/office/drawing/2014/main" id="{5FF81FB5-329B-4EAA-8389-2B2315FDCD3B}"/>
              </a:ext>
            </a:extLst>
          </p:cNvPr>
          <p:cNvSpPr/>
          <p:nvPr/>
        </p:nvSpPr>
        <p:spPr>
          <a:xfrm>
            <a:off x="6555313" y="5498854"/>
            <a:ext cx="174172" cy="45719"/>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Minus Sign 60">
            <a:extLst>
              <a:ext uri="{FF2B5EF4-FFF2-40B4-BE49-F238E27FC236}">
                <a16:creationId xmlns:a16="http://schemas.microsoft.com/office/drawing/2014/main" id="{F485EAF9-33C1-4A6C-A8D5-066B64A2DC49}"/>
              </a:ext>
            </a:extLst>
          </p:cNvPr>
          <p:cNvSpPr/>
          <p:nvPr/>
        </p:nvSpPr>
        <p:spPr>
          <a:xfrm>
            <a:off x="7566726" y="5504006"/>
            <a:ext cx="174172" cy="45719"/>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Minus Sign 61">
            <a:extLst>
              <a:ext uri="{FF2B5EF4-FFF2-40B4-BE49-F238E27FC236}">
                <a16:creationId xmlns:a16="http://schemas.microsoft.com/office/drawing/2014/main" id="{4DD1C3F6-3EA6-4BAF-9897-D5B2CCC54D6D}"/>
              </a:ext>
            </a:extLst>
          </p:cNvPr>
          <p:cNvSpPr/>
          <p:nvPr/>
        </p:nvSpPr>
        <p:spPr>
          <a:xfrm>
            <a:off x="5462517" y="5641557"/>
            <a:ext cx="174172" cy="45719"/>
          </a:xfrm>
          <a:prstGeom prst="mathMinu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3" name="Graphic 62" descr="Checkmark">
            <a:extLst>
              <a:ext uri="{FF2B5EF4-FFF2-40B4-BE49-F238E27FC236}">
                <a16:creationId xmlns:a16="http://schemas.microsoft.com/office/drawing/2014/main" id="{31AF41EC-B84C-47C7-A96E-1C87B9E416C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4134582"/>
            <a:ext cx="174172" cy="174172"/>
          </a:xfrm>
          <a:prstGeom prst="rect">
            <a:avLst/>
          </a:prstGeom>
        </p:spPr>
      </p:pic>
      <p:pic>
        <p:nvPicPr>
          <p:cNvPr id="64" name="Graphic 63" descr="Checkmark">
            <a:extLst>
              <a:ext uri="{FF2B5EF4-FFF2-40B4-BE49-F238E27FC236}">
                <a16:creationId xmlns:a16="http://schemas.microsoft.com/office/drawing/2014/main" id="{BF676420-776A-45D4-A491-7C696B83894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4293465"/>
            <a:ext cx="174172" cy="174172"/>
          </a:xfrm>
          <a:prstGeom prst="rect">
            <a:avLst/>
          </a:prstGeom>
        </p:spPr>
      </p:pic>
      <p:pic>
        <p:nvPicPr>
          <p:cNvPr id="65" name="Graphic 64" descr="Checkmark">
            <a:extLst>
              <a:ext uri="{FF2B5EF4-FFF2-40B4-BE49-F238E27FC236}">
                <a16:creationId xmlns:a16="http://schemas.microsoft.com/office/drawing/2014/main" id="{75710AA6-7350-4EE2-BB05-B3738B2E81B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4449980"/>
            <a:ext cx="174172" cy="174172"/>
          </a:xfrm>
          <a:prstGeom prst="rect">
            <a:avLst/>
          </a:prstGeom>
        </p:spPr>
      </p:pic>
      <p:pic>
        <p:nvPicPr>
          <p:cNvPr id="66" name="Graphic 65" descr="Checkmark">
            <a:extLst>
              <a:ext uri="{FF2B5EF4-FFF2-40B4-BE49-F238E27FC236}">
                <a16:creationId xmlns:a16="http://schemas.microsoft.com/office/drawing/2014/main" id="{5DCE6568-AFEE-4880-AC77-A3D294D2E8D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5109012"/>
            <a:ext cx="174172" cy="174172"/>
          </a:xfrm>
          <a:prstGeom prst="rect">
            <a:avLst/>
          </a:prstGeom>
        </p:spPr>
      </p:pic>
      <p:pic>
        <p:nvPicPr>
          <p:cNvPr id="67" name="Graphic 66" descr="Close">
            <a:extLst>
              <a:ext uri="{FF2B5EF4-FFF2-40B4-BE49-F238E27FC236}">
                <a16:creationId xmlns:a16="http://schemas.microsoft.com/office/drawing/2014/main" id="{589B9F87-3360-4904-9797-0AEC1B0DD9A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2049507"/>
            <a:ext cx="174172" cy="174172"/>
          </a:xfrm>
          <a:prstGeom prst="rect">
            <a:avLst/>
          </a:prstGeom>
        </p:spPr>
      </p:pic>
      <p:pic>
        <p:nvPicPr>
          <p:cNvPr id="69" name="Graphic 68" descr="Close">
            <a:extLst>
              <a:ext uri="{FF2B5EF4-FFF2-40B4-BE49-F238E27FC236}">
                <a16:creationId xmlns:a16="http://schemas.microsoft.com/office/drawing/2014/main" id="{47B03057-2FBD-42B3-9B11-7BF64C967C2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3000803"/>
            <a:ext cx="174172" cy="174172"/>
          </a:xfrm>
          <a:prstGeom prst="rect">
            <a:avLst/>
          </a:prstGeom>
        </p:spPr>
      </p:pic>
      <p:pic>
        <p:nvPicPr>
          <p:cNvPr id="70" name="Graphic 69" descr="Close">
            <a:extLst>
              <a:ext uri="{FF2B5EF4-FFF2-40B4-BE49-F238E27FC236}">
                <a16:creationId xmlns:a16="http://schemas.microsoft.com/office/drawing/2014/main" id="{CBF9FFA0-91F9-4D26-BAC6-4B8980D6FBB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3164200"/>
            <a:ext cx="174172" cy="174172"/>
          </a:xfrm>
          <a:prstGeom prst="rect">
            <a:avLst/>
          </a:prstGeom>
        </p:spPr>
      </p:pic>
      <p:pic>
        <p:nvPicPr>
          <p:cNvPr id="71" name="Graphic 70" descr="Close">
            <a:extLst>
              <a:ext uri="{FF2B5EF4-FFF2-40B4-BE49-F238E27FC236}">
                <a16:creationId xmlns:a16="http://schemas.microsoft.com/office/drawing/2014/main" id="{37F4FA49-23C7-46B9-A9EC-6C22F3E0FD4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3326736"/>
            <a:ext cx="174172" cy="174172"/>
          </a:xfrm>
          <a:prstGeom prst="rect">
            <a:avLst/>
          </a:prstGeom>
        </p:spPr>
      </p:pic>
      <p:pic>
        <p:nvPicPr>
          <p:cNvPr id="72" name="Graphic 71" descr="Close">
            <a:extLst>
              <a:ext uri="{FF2B5EF4-FFF2-40B4-BE49-F238E27FC236}">
                <a16:creationId xmlns:a16="http://schemas.microsoft.com/office/drawing/2014/main" id="{0D847CBD-C181-4A28-B107-B3B2B24FFF6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3500908"/>
            <a:ext cx="174172" cy="174172"/>
          </a:xfrm>
          <a:prstGeom prst="rect">
            <a:avLst/>
          </a:prstGeom>
        </p:spPr>
      </p:pic>
      <p:pic>
        <p:nvPicPr>
          <p:cNvPr id="73" name="Graphic 72" descr="Close">
            <a:extLst>
              <a:ext uri="{FF2B5EF4-FFF2-40B4-BE49-F238E27FC236}">
                <a16:creationId xmlns:a16="http://schemas.microsoft.com/office/drawing/2014/main" id="{381569E9-B09D-4FCE-9B05-9FE61A84F4E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3821552"/>
            <a:ext cx="174172" cy="174172"/>
          </a:xfrm>
          <a:prstGeom prst="rect">
            <a:avLst/>
          </a:prstGeom>
        </p:spPr>
      </p:pic>
      <p:pic>
        <p:nvPicPr>
          <p:cNvPr id="74" name="Graphic 73" descr="Close">
            <a:extLst>
              <a:ext uri="{FF2B5EF4-FFF2-40B4-BE49-F238E27FC236}">
                <a16:creationId xmlns:a16="http://schemas.microsoft.com/office/drawing/2014/main" id="{DC064FB0-34CB-43F7-82DD-D7FAD5B7EA4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3971185"/>
            <a:ext cx="174172" cy="174172"/>
          </a:xfrm>
          <a:prstGeom prst="rect">
            <a:avLst/>
          </a:prstGeom>
        </p:spPr>
      </p:pic>
      <p:pic>
        <p:nvPicPr>
          <p:cNvPr id="76" name="Graphic 75" descr="Close">
            <a:extLst>
              <a:ext uri="{FF2B5EF4-FFF2-40B4-BE49-F238E27FC236}">
                <a16:creationId xmlns:a16="http://schemas.microsoft.com/office/drawing/2014/main" id="{72E8E340-1676-4DA0-8806-F9EB1FAA1FA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4617030"/>
            <a:ext cx="174172" cy="174172"/>
          </a:xfrm>
          <a:prstGeom prst="rect">
            <a:avLst/>
          </a:prstGeom>
        </p:spPr>
      </p:pic>
      <p:pic>
        <p:nvPicPr>
          <p:cNvPr id="77" name="Graphic 76" descr="Close">
            <a:extLst>
              <a:ext uri="{FF2B5EF4-FFF2-40B4-BE49-F238E27FC236}">
                <a16:creationId xmlns:a16="http://schemas.microsoft.com/office/drawing/2014/main" id="{F92F6469-4866-4163-8744-890A1EA2094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4798921"/>
            <a:ext cx="174172" cy="174172"/>
          </a:xfrm>
          <a:prstGeom prst="rect">
            <a:avLst/>
          </a:prstGeom>
        </p:spPr>
      </p:pic>
      <p:pic>
        <p:nvPicPr>
          <p:cNvPr id="78" name="Graphic 77" descr="Close">
            <a:extLst>
              <a:ext uri="{FF2B5EF4-FFF2-40B4-BE49-F238E27FC236}">
                <a16:creationId xmlns:a16="http://schemas.microsoft.com/office/drawing/2014/main" id="{4FE09421-42B8-4099-AE2F-035D255AE3A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4962318"/>
            <a:ext cx="174172" cy="174172"/>
          </a:xfrm>
          <a:prstGeom prst="rect">
            <a:avLst/>
          </a:prstGeom>
        </p:spPr>
      </p:pic>
      <p:pic>
        <p:nvPicPr>
          <p:cNvPr id="79" name="Graphic 78" descr="Close">
            <a:extLst>
              <a:ext uri="{FF2B5EF4-FFF2-40B4-BE49-F238E27FC236}">
                <a16:creationId xmlns:a16="http://schemas.microsoft.com/office/drawing/2014/main" id="{09C2DB4E-55DF-4543-967F-F9674017D683}"/>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64920" y="5272619"/>
            <a:ext cx="174172" cy="174172"/>
          </a:xfrm>
          <a:prstGeom prst="rect">
            <a:avLst/>
          </a:prstGeom>
        </p:spPr>
      </p:pic>
      <p:pic>
        <p:nvPicPr>
          <p:cNvPr id="80" name="Graphic 79" descr="Checkmark">
            <a:extLst>
              <a:ext uri="{FF2B5EF4-FFF2-40B4-BE49-F238E27FC236}">
                <a16:creationId xmlns:a16="http://schemas.microsoft.com/office/drawing/2014/main" id="{33AD51F0-67D4-497F-AF96-6B8C0609814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5740244"/>
            <a:ext cx="174172" cy="174172"/>
          </a:xfrm>
          <a:prstGeom prst="rect">
            <a:avLst/>
          </a:prstGeom>
        </p:spPr>
      </p:pic>
      <p:pic>
        <p:nvPicPr>
          <p:cNvPr id="81" name="Graphic 80" descr="Checkmark">
            <a:extLst>
              <a:ext uri="{FF2B5EF4-FFF2-40B4-BE49-F238E27FC236}">
                <a16:creationId xmlns:a16="http://schemas.microsoft.com/office/drawing/2014/main" id="{4F2DD2E1-05F8-4DC5-9D6E-322334A544A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3661230"/>
            <a:ext cx="174172" cy="174172"/>
          </a:xfrm>
          <a:prstGeom prst="rect">
            <a:avLst/>
          </a:prstGeom>
        </p:spPr>
      </p:pic>
      <p:pic>
        <p:nvPicPr>
          <p:cNvPr id="82" name="Graphic 81" descr="Checkmark">
            <a:extLst>
              <a:ext uri="{FF2B5EF4-FFF2-40B4-BE49-F238E27FC236}">
                <a16:creationId xmlns:a16="http://schemas.microsoft.com/office/drawing/2014/main" id="{D47F9D17-D792-470A-A5A5-9C3C72D9C1F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2855419"/>
            <a:ext cx="174172" cy="174172"/>
          </a:xfrm>
          <a:prstGeom prst="rect">
            <a:avLst/>
          </a:prstGeom>
        </p:spPr>
      </p:pic>
      <p:pic>
        <p:nvPicPr>
          <p:cNvPr id="83" name="Graphic 82" descr="Checkmark">
            <a:extLst>
              <a:ext uri="{FF2B5EF4-FFF2-40B4-BE49-F238E27FC236}">
                <a16:creationId xmlns:a16="http://schemas.microsoft.com/office/drawing/2014/main" id="{0421FCD2-192E-4DC2-9549-A1BD361024C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2687065"/>
            <a:ext cx="174172" cy="174172"/>
          </a:xfrm>
          <a:prstGeom prst="rect">
            <a:avLst/>
          </a:prstGeom>
        </p:spPr>
      </p:pic>
      <p:pic>
        <p:nvPicPr>
          <p:cNvPr id="84" name="Graphic 83" descr="Checkmark">
            <a:extLst>
              <a:ext uri="{FF2B5EF4-FFF2-40B4-BE49-F238E27FC236}">
                <a16:creationId xmlns:a16="http://schemas.microsoft.com/office/drawing/2014/main" id="{DC590DC1-726C-4563-84E6-CB28694A957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2532088"/>
            <a:ext cx="174172" cy="174172"/>
          </a:xfrm>
          <a:prstGeom prst="rect">
            <a:avLst/>
          </a:prstGeom>
        </p:spPr>
      </p:pic>
      <p:pic>
        <p:nvPicPr>
          <p:cNvPr id="85" name="Graphic 84" descr="Checkmark">
            <a:extLst>
              <a:ext uri="{FF2B5EF4-FFF2-40B4-BE49-F238E27FC236}">
                <a16:creationId xmlns:a16="http://schemas.microsoft.com/office/drawing/2014/main" id="{AF062123-8496-4FB1-AC58-6AA03EB1AE6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2371667"/>
            <a:ext cx="174172" cy="174172"/>
          </a:xfrm>
          <a:prstGeom prst="rect">
            <a:avLst/>
          </a:prstGeom>
        </p:spPr>
      </p:pic>
      <p:pic>
        <p:nvPicPr>
          <p:cNvPr id="86" name="Graphic 85" descr="Checkmark">
            <a:extLst>
              <a:ext uri="{FF2B5EF4-FFF2-40B4-BE49-F238E27FC236}">
                <a16:creationId xmlns:a16="http://schemas.microsoft.com/office/drawing/2014/main" id="{2772AA7D-827F-478F-B4DF-B0A99EFD7FC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64920" y="2218449"/>
            <a:ext cx="174172" cy="174172"/>
          </a:xfrm>
          <a:prstGeom prst="rect">
            <a:avLst/>
          </a:prstGeom>
        </p:spPr>
      </p:pic>
      <p:pic>
        <p:nvPicPr>
          <p:cNvPr id="87" name="Graphic 86" descr="Checkmark">
            <a:extLst>
              <a:ext uri="{FF2B5EF4-FFF2-40B4-BE49-F238E27FC236}">
                <a16:creationId xmlns:a16="http://schemas.microsoft.com/office/drawing/2014/main" id="{4C59EC42-A187-4D83-8C82-E26E24A5A39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4145357"/>
            <a:ext cx="174172" cy="174172"/>
          </a:xfrm>
          <a:prstGeom prst="rect">
            <a:avLst/>
          </a:prstGeom>
        </p:spPr>
      </p:pic>
      <p:pic>
        <p:nvPicPr>
          <p:cNvPr id="88" name="Graphic 87" descr="Checkmark">
            <a:extLst>
              <a:ext uri="{FF2B5EF4-FFF2-40B4-BE49-F238E27FC236}">
                <a16:creationId xmlns:a16="http://schemas.microsoft.com/office/drawing/2014/main" id="{E1F98E4C-F707-4ED1-8EB8-F0DA1C99A94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4304240"/>
            <a:ext cx="174172" cy="174172"/>
          </a:xfrm>
          <a:prstGeom prst="rect">
            <a:avLst/>
          </a:prstGeom>
        </p:spPr>
      </p:pic>
      <p:pic>
        <p:nvPicPr>
          <p:cNvPr id="89" name="Graphic 88" descr="Checkmark">
            <a:extLst>
              <a:ext uri="{FF2B5EF4-FFF2-40B4-BE49-F238E27FC236}">
                <a16:creationId xmlns:a16="http://schemas.microsoft.com/office/drawing/2014/main" id="{4C185136-E4C1-4830-B249-111259C8643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4460755"/>
            <a:ext cx="174172" cy="174172"/>
          </a:xfrm>
          <a:prstGeom prst="rect">
            <a:avLst/>
          </a:prstGeom>
        </p:spPr>
      </p:pic>
      <p:pic>
        <p:nvPicPr>
          <p:cNvPr id="90" name="Graphic 89" descr="Checkmark">
            <a:extLst>
              <a:ext uri="{FF2B5EF4-FFF2-40B4-BE49-F238E27FC236}">
                <a16:creationId xmlns:a16="http://schemas.microsoft.com/office/drawing/2014/main" id="{D2FBBEC0-ACC0-4955-8FBF-4098AE43489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5119787"/>
            <a:ext cx="174172" cy="174172"/>
          </a:xfrm>
          <a:prstGeom prst="rect">
            <a:avLst/>
          </a:prstGeom>
        </p:spPr>
      </p:pic>
      <p:pic>
        <p:nvPicPr>
          <p:cNvPr id="104" name="Graphic 103" descr="Checkmark">
            <a:extLst>
              <a:ext uri="{FF2B5EF4-FFF2-40B4-BE49-F238E27FC236}">
                <a16:creationId xmlns:a16="http://schemas.microsoft.com/office/drawing/2014/main" id="{FB3BBE83-33B2-4765-8E78-CC266A5DB25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5735387"/>
            <a:ext cx="174172" cy="174172"/>
          </a:xfrm>
          <a:prstGeom prst="rect">
            <a:avLst/>
          </a:prstGeom>
        </p:spPr>
      </p:pic>
      <p:pic>
        <p:nvPicPr>
          <p:cNvPr id="105" name="Graphic 104" descr="Checkmark">
            <a:extLst>
              <a:ext uri="{FF2B5EF4-FFF2-40B4-BE49-F238E27FC236}">
                <a16:creationId xmlns:a16="http://schemas.microsoft.com/office/drawing/2014/main" id="{2FBD4A54-54FB-4D30-BA89-DB4BDBC0FD5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3672005"/>
            <a:ext cx="174172" cy="174172"/>
          </a:xfrm>
          <a:prstGeom prst="rect">
            <a:avLst/>
          </a:prstGeom>
        </p:spPr>
      </p:pic>
      <p:pic>
        <p:nvPicPr>
          <p:cNvPr id="106" name="Graphic 105" descr="Checkmark">
            <a:extLst>
              <a:ext uri="{FF2B5EF4-FFF2-40B4-BE49-F238E27FC236}">
                <a16:creationId xmlns:a16="http://schemas.microsoft.com/office/drawing/2014/main" id="{B10C85AD-521B-4CDE-82E8-EA35AF1BB9D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2866194"/>
            <a:ext cx="174172" cy="174172"/>
          </a:xfrm>
          <a:prstGeom prst="rect">
            <a:avLst/>
          </a:prstGeom>
        </p:spPr>
      </p:pic>
      <p:pic>
        <p:nvPicPr>
          <p:cNvPr id="107" name="Graphic 106" descr="Checkmark">
            <a:extLst>
              <a:ext uri="{FF2B5EF4-FFF2-40B4-BE49-F238E27FC236}">
                <a16:creationId xmlns:a16="http://schemas.microsoft.com/office/drawing/2014/main" id="{78635A3A-578C-4065-9074-9EE183333A7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2697840"/>
            <a:ext cx="174172" cy="174172"/>
          </a:xfrm>
          <a:prstGeom prst="rect">
            <a:avLst/>
          </a:prstGeom>
        </p:spPr>
      </p:pic>
      <p:pic>
        <p:nvPicPr>
          <p:cNvPr id="108" name="Graphic 107" descr="Checkmark">
            <a:extLst>
              <a:ext uri="{FF2B5EF4-FFF2-40B4-BE49-F238E27FC236}">
                <a16:creationId xmlns:a16="http://schemas.microsoft.com/office/drawing/2014/main" id="{5DE733CF-1C95-4925-9F7A-62513789B1B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2542863"/>
            <a:ext cx="174172" cy="174172"/>
          </a:xfrm>
          <a:prstGeom prst="rect">
            <a:avLst/>
          </a:prstGeom>
        </p:spPr>
      </p:pic>
      <p:pic>
        <p:nvPicPr>
          <p:cNvPr id="109" name="Graphic 108" descr="Checkmark">
            <a:extLst>
              <a:ext uri="{FF2B5EF4-FFF2-40B4-BE49-F238E27FC236}">
                <a16:creationId xmlns:a16="http://schemas.microsoft.com/office/drawing/2014/main" id="{4B13F82F-2DFD-4BE6-BD88-90024631572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2382442"/>
            <a:ext cx="174172" cy="174172"/>
          </a:xfrm>
          <a:prstGeom prst="rect">
            <a:avLst/>
          </a:prstGeom>
        </p:spPr>
      </p:pic>
      <p:pic>
        <p:nvPicPr>
          <p:cNvPr id="110" name="Graphic 109" descr="Checkmark">
            <a:extLst>
              <a:ext uri="{FF2B5EF4-FFF2-40B4-BE49-F238E27FC236}">
                <a16:creationId xmlns:a16="http://schemas.microsoft.com/office/drawing/2014/main" id="{C2104332-2326-4CDE-B232-AC37A480989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3042" y="2218812"/>
            <a:ext cx="174172" cy="174172"/>
          </a:xfrm>
          <a:prstGeom prst="rect">
            <a:avLst/>
          </a:prstGeom>
        </p:spPr>
      </p:pic>
      <p:pic>
        <p:nvPicPr>
          <p:cNvPr id="111" name="Graphic 110" descr="Checkmark">
            <a:extLst>
              <a:ext uri="{FF2B5EF4-FFF2-40B4-BE49-F238E27FC236}">
                <a16:creationId xmlns:a16="http://schemas.microsoft.com/office/drawing/2014/main" id="{4EAB2F7F-6445-4B25-92A6-4DCBA76C2BF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55313" y="5592448"/>
            <a:ext cx="174172" cy="174172"/>
          </a:xfrm>
          <a:prstGeom prst="rect">
            <a:avLst/>
          </a:prstGeom>
        </p:spPr>
      </p:pic>
      <p:pic>
        <p:nvPicPr>
          <p:cNvPr id="112" name="Graphic 111" descr="Checkmark">
            <a:extLst>
              <a:ext uri="{FF2B5EF4-FFF2-40B4-BE49-F238E27FC236}">
                <a16:creationId xmlns:a16="http://schemas.microsoft.com/office/drawing/2014/main" id="{FE62BE9D-A555-4344-944B-9AAE8742ECE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6726" y="5583302"/>
            <a:ext cx="174172" cy="174172"/>
          </a:xfrm>
          <a:prstGeom prst="rect">
            <a:avLst/>
          </a:prstGeom>
        </p:spPr>
      </p:pic>
      <p:pic>
        <p:nvPicPr>
          <p:cNvPr id="113" name="Graphic 112" descr="Checkmark">
            <a:extLst>
              <a:ext uri="{FF2B5EF4-FFF2-40B4-BE49-F238E27FC236}">
                <a16:creationId xmlns:a16="http://schemas.microsoft.com/office/drawing/2014/main" id="{3A800F6B-591D-41EF-98ED-20C5628793D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6726" y="3018594"/>
            <a:ext cx="174172" cy="174172"/>
          </a:xfrm>
          <a:prstGeom prst="rect">
            <a:avLst/>
          </a:prstGeom>
        </p:spPr>
      </p:pic>
      <p:pic>
        <p:nvPicPr>
          <p:cNvPr id="114" name="Graphic 113" descr="Checkmark">
            <a:extLst>
              <a:ext uri="{FF2B5EF4-FFF2-40B4-BE49-F238E27FC236}">
                <a16:creationId xmlns:a16="http://schemas.microsoft.com/office/drawing/2014/main" id="{B455B2CC-3FDF-4D01-BE3F-5B12238313F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6333" y="3834499"/>
            <a:ext cx="174172" cy="174172"/>
          </a:xfrm>
          <a:prstGeom prst="rect">
            <a:avLst/>
          </a:prstGeom>
        </p:spPr>
      </p:pic>
      <p:pic>
        <p:nvPicPr>
          <p:cNvPr id="117" name="Graphic 116" descr="Checkmark">
            <a:extLst>
              <a:ext uri="{FF2B5EF4-FFF2-40B4-BE49-F238E27FC236}">
                <a16:creationId xmlns:a16="http://schemas.microsoft.com/office/drawing/2014/main" id="{B081870E-1D8E-4B93-A4B4-6CED474207B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6333" y="3350747"/>
            <a:ext cx="174172" cy="174172"/>
          </a:xfrm>
          <a:prstGeom prst="rect">
            <a:avLst/>
          </a:prstGeom>
        </p:spPr>
      </p:pic>
      <p:pic>
        <p:nvPicPr>
          <p:cNvPr id="118" name="Graphic 117" descr="Checkmark">
            <a:extLst>
              <a:ext uri="{FF2B5EF4-FFF2-40B4-BE49-F238E27FC236}">
                <a16:creationId xmlns:a16="http://schemas.microsoft.com/office/drawing/2014/main" id="{CB7B237A-FA43-4C31-BB32-97743C1D74F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6333" y="3187117"/>
            <a:ext cx="174172" cy="174172"/>
          </a:xfrm>
          <a:prstGeom prst="rect">
            <a:avLst/>
          </a:prstGeom>
        </p:spPr>
      </p:pic>
      <p:pic>
        <p:nvPicPr>
          <p:cNvPr id="119" name="Graphic 118" descr="Checkmark">
            <a:extLst>
              <a:ext uri="{FF2B5EF4-FFF2-40B4-BE49-F238E27FC236}">
                <a16:creationId xmlns:a16="http://schemas.microsoft.com/office/drawing/2014/main" id="{BDB4F689-59FF-496A-A4B9-3FC7895664A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0017" y="3986899"/>
            <a:ext cx="174172" cy="174172"/>
          </a:xfrm>
          <a:prstGeom prst="rect">
            <a:avLst/>
          </a:prstGeom>
        </p:spPr>
      </p:pic>
      <p:pic>
        <p:nvPicPr>
          <p:cNvPr id="120" name="Graphic 119" descr="Checkmark">
            <a:extLst>
              <a:ext uri="{FF2B5EF4-FFF2-40B4-BE49-F238E27FC236}">
                <a16:creationId xmlns:a16="http://schemas.microsoft.com/office/drawing/2014/main" id="{9C8E646E-4349-4551-94C3-9D83EA2C24C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6726" y="4620347"/>
            <a:ext cx="174172" cy="174172"/>
          </a:xfrm>
          <a:prstGeom prst="rect">
            <a:avLst/>
          </a:prstGeom>
        </p:spPr>
      </p:pic>
      <p:pic>
        <p:nvPicPr>
          <p:cNvPr id="121" name="Graphic 120" descr="Checkmark">
            <a:extLst>
              <a:ext uri="{FF2B5EF4-FFF2-40B4-BE49-F238E27FC236}">
                <a16:creationId xmlns:a16="http://schemas.microsoft.com/office/drawing/2014/main" id="{5AC091F9-286E-410F-A86F-AFAD0DD1DEA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6726" y="4795856"/>
            <a:ext cx="174172" cy="174172"/>
          </a:xfrm>
          <a:prstGeom prst="rect">
            <a:avLst/>
          </a:prstGeom>
        </p:spPr>
      </p:pic>
      <p:pic>
        <p:nvPicPr>
          <p:cNvPr id="122" name="Graphic 121" descr="Checkmark">
            <a:extLst>
              <a:ext uri="{FF2B5EF4-FFF2-40B4-BE49-F238E27FC236}">
                <a16:creationId xmlns:a16="http://schemas.microsoft.com/office/drawing/2014/main" id="{CAE01ED4-0005-4352-880A-6A917E7D73D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6726" y="4952371"/>
            <a:ext cx="174172" cy="174172"/>
          </a:xfrm>
          <a:prstGeom prst="rect">
            <a:avLst/>
          </a:prstGeom>
        </p:spPr>
      </p:pic>
      <p:sp>
        <p:nvSpPr>
          <p:cNvPr id="125" name="TextBox 124">
            <a:extLst>
              <a:ext uri="{FF2B5EF4-FFF2-40B4-BE49-F238E27FC236}">
                <a16:creationId xmlns:a16="http://schemas.microsoft.com/office/drawing/2014/main" id="{F58A5989-0FF9-450A-8913-CDE4987491CF}"/>
              </a:ext>
            </a:extLst>
          </p:cNvPr>
          <p:cNvSpPr txBox="1"/>
          <p:nvPr/>
        </p:nvSpPr>
        <p:spPr>
          <a:xfrm>
            <a:off x="8467596" y="2391524"/>
            <a:ext cx="3203474" cy="1477328"/>
          </a:xfrm>
          <a:prstGeom prst="rect">
            <a:avLst/>
          </a:prstGeom>
          <a:noFill/>
          <a:ln w="28575">
            <a:solidFill>
              <a:schemeClr val="tx1"/>
            </a:solidFill>
          </a:ln>
        </p:spPr>
        <p:txBody>
          <a:bodyPr wrap="square" rtlCol="0">
            <a:spAutoFit/>
          </a:bodyPr>
          <a:lstStyle/>
          <a:p>
            <a:r>
              <a:rPr lang="en-US" b="1" u="sng" dirty="0"/>
              <a:t>PRIORITY AIR HANDLING UNITS</a:t>
            </a:r>
          </a:p>
          <a:p>
            <a:r>
              <a:rPr lang="en-US" dirty="0"/>
              <a:t>AHU 5 – Conference Room </a:t>
            </a:r>
          </a:p>
          <a:p>
            <a:r>
              <a:rPr lang="en-US" dirty="0"/>
              <a:t>AHU 8 – Women’s Locker Room </a:t>
            </a:r>
          </a:p>
          <a:p>
            <a:r>
              <a:rPr lang="en-US" dirty="0"/>
              <a:t>AHU 9 – Men’s Locker Room</a:t>
            </a:r>
          </a:p>
          <a:p>
            <a:r>
              <a:rPr lang="en-US" dirty="0"/>
              <a:t>AHU 10 – Aerobics Studio</a:t>
            </a:r>
          </a:p>
        </p:txBody>
      </p:sp>
      <p:pic>
        <p:nvPicPr>
          <p:cNvPr id="96" name="Graphic 95" descr="Checkmark">
            <a:extLst>
              <a:ext uri="{FF2B5EF4-FFF2-40B4-BE49-F238E27FC236}">
                <a16:creationId xmlns:a16="http://schemas.microsoft.com/office/drawing/2014/main" id="{2B457F8A-B3F0-4694-AE1B-AD302A786B8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7499" y="5280500"/>
            <a:ext cx="174172" cy="174172"/>
          </a:xfrm>
          <a:prstGeom prst="rect">
            <a:avLst/>
          </a:prstGeom>
        </p:spPr>
      </p:pic>
      <p:pic>
        <p:nvPicPr>
          <p:cNvPr id="97" name="Graphic 96" descr="Checkmark">
            <a:extLst>
              <a:ext uri="{FF2B5EF4-FFF2-40B4-BE49-F238E27FC236}">
                <a16:creationId xmlns:a16="http://schemas.microsoft.com/office/drawing/2014/main" id="{57A1DFCA-18C0-4282-A9B0-6A28400F67C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62517" y="5121910"/>
            <a:ext cx="174172" cy="174172"/>
          </a:xfrm>
          <a:prstGeom prst="rect">
            <a:avLst/>
          </a:prstGeom>
        </p:spPr>
      </p:pic>
      <p:sp>
        <p:nvSpPr>
          <p:cNvPr id="3" name="Slide Number Placeholder 2">
            <a:extLst>
              <a:ext uri="{FF2B5EF4-FFF2-40B4-BE49-F238E27FC236}">
                <a16:creationId xmlns:a16="http://schemas.microsoft.com/office/drawing/2014/main" id="{E7002239-73A6-4465-B4CA-954B58BB3417}"/>
              </a:ext>
            </a:extLst>
          </p:cNvPr>
          <p:cNvSpPr>
            <a:spLocks noGrp="1"/>
          </p:cNvSpPr>
          <p:nvPr>
            <p:ph type="sldNum" sz="quarter" idx="12"/>
          </p:nvPr>
        </p:nvSpPr>
        <p:spPr>
          <a:xfrm>
            <a:off x="8610600" y="6356356"/>
            <a:ext cx="2743200" cy="365125"/>
          </a:xfrm>
        </p:spPr>
        <p:txBody>
          <a:bodyPr/>
          <a:lstStyle/>
          <a:p>
            <a:fld id="{AB424C0C-8EC5-46EA-9C2D-CADC4384F10D}" type="slidenum">
              <a:rPr lang="en-US" smtClean="0"/>
              <a:t>4</a:t>
            </a:fld>
            <a:endParaRPr lang="en-US" dirty="0"/>
          </a:p>
        </p:txBody>
      </p:sp>
      <p:pic>
        <p:nvPicPr>
          <p:cNvPr id="94" name="Graphic 93" descr="Close">
            <a:extLst>
              <a:ext uri="{FF2B5EF4-FFF2-40B4-BE49-F238E27FC236}">
                <a16:creationId xmlns:a16="http://schemas.microsoft.com/office/drawing/2014/main" id="{F386CB2B-DC0B-479E-89A4-1C89D299445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565216" y="3503678"/>
            <a:ext cx="174172" cy="174172"/>
          </a:xfrm>
          <a:prstGeom prst="rect">
            <a:avLst/>
          </a:prstGeom>
        </p:spPr>
      </p:pic>
      <p:pic>
        <p:nvPicPr>
          <p:cNvPr id="95" name="Graphic 94" descr="Checkmark">
            <a:extLst>
              <a:ext uri="{FF2B5EF4-FFF2-40B4-BE49-F238E27FC236}">
                <a16:creationId xmlns:a16="http://schemas.microsoft.com/office/drawing/2014/main" id="{B8945B68-4B4A-49B6-9654-285D3923EE4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65216" y="2040525"/>
            <a:ext cx="174172" cy="174172"/>
          </a:xfrm>
          <a:prstGeom prst="rect">
            <a:avLst/>
          </a:prstGeom>
        </p:spPr>
      </p:pic>
      <p:sp>
        <p:nvSpPr>
          <p:cNvPr id="4" name="Rectangle 3">
            <a:extLst>
              <a:ext uri="{FF2B5EF4-FFF2-40B4-BE49-F238E27FC236}">
                <a16:creationId xmlns:a16="http://schemas.microsoft.com/office/drawing/2014/main" id="{ABA0F01B-5CC3-46B0-82D2-F8D8020125B5}"/>
              </a:ext>
            </a:extLst>
          </p:cNvPr>
          <p:cNvSpPr/>
          <p:nvPr/>
        </p:nvSpPr>
        <p:spPr>
          <a:xfrm>
            <a:off x="6096000" y="1117600"/>
            <a:ext cx="1080604" cy="5019767"/>
          </a:xfrm>
          <a:prstGeom prst="rect">
            <a:avLst/>
          </a:prstGeom>
          <a:noFill/>
          <a:ln w="38100">
            <a:solidFill>
              <a:srgbClr val="FFF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612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p:txBody>
          <a:bodyPr/>
          <a:lstStyle/>
          <a:p>
            <a:r>
              <a:rPr lang="en-US" sz="3200" dirty="0"/>
              <a:t>Project Cost Estimating</a:t>
            </a:r>
          </a:p>
        </p:txBody>
      </p:sp>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p:txBody>
          <a:bodyPr>
            <a:normAutofit lnSpcReduction="10000"/>
          </a:bodyPr>
          <a:lstStyle/>
          <a:p>
            <a:pPr>
              <a:lnSpc>
                <a:spcPct val="100000"/>
              </a:lnSpc>
            </a:pPr>
            <a:r>
              <a:rPr lang="en-US" sz="2400" dirty="0"/>
              <a:t>During the creation of the proposal for the Professional Services Agreement with PGAL, Staff requested professional cost estimating services be added to the scope of the project to ensure the project remained on budget</a:t>
            </a:r>
          </a:p>
          <a:p>
            <a:pPr>
              <a:lnSpc>
                <a:spcPct val="100000"/>
              </a:lnSpc>
            </a:pPr>
            <a:r>
              <a:rPr lang="en-US" sz="2400" dirty="0"/>
              <a:t> PGAL proposed two methods for obtaining budget numbers</a:t>
            </a:r>
          </a:p>
          <a:p>
            <a:pPr marL="800100" lvl="1" indent="-342900">
              <a:lnSpc>
                <a:spcPct val="100000"/>
              </a:lnSpc>
              <a:buFont typeface="+mj-lt"/>
              <a:buAutoNum type="arabicPeriod"/>
            </a:pPr>
            <a:r>
              <a:rPr lang="en-US" sz="1800" dirty="0"/>
              <a:t>Hire a cost estimator to review documents and provide budget numbers</a:t>
            </a:r>
          </a:p>
          <a:p>
            <a:pPr marL="800100" lvl="1" indent="-342900">
              <a:lnSpc>
                <a:spcPct val="100000"/>
              </a:lnSpc>
              <a:buFont typeface="+mj-lt"/>
              <a:buAutoNum type="arabicPeriod"/>
            </a:pPr>
            <a:r>
              <a:rPr lang="en-US" sz="1800" dirty="0"/>
              <a:t>Work with a local mechanical contractor interested in bidding the project and willing to observe and evaluate the existing conditions to understand the magnitude of the effort and develop the cost estimate for the entire scope of work based on the current market environment.(PGAL Recommendation)</a:t>
            </a:r>
            <a:endParaRPr lang="en-US" sz="2400" dirty="0"/>
          </a:p>
          <a:p>
            <a:pPr>
              <a:lnSpc>
                <a:spcPct val="100000"/>
              </a:lnSpc>
            </a:pPr>
            <a:r>
              <a:rPr lang="en-US" sz="2400" dirty="0"/>
              <a:t>Staff followed PGAL’s recommendation for obtaining budget numbers</a:t>
            </a:r>
          </a:p>
          <a:p>
            <a:pPr>
              <a:lnSpc>
                <a:spcPct val="100000"/>
              </a:lnSpc>
            </a:pPr>
            <a:r>
              <a:rPr lang="en-US" sz="2400" dirty="0"/>
              <a:t>Throughout the development of the bid documents, staff asked the consultant if the project was on budget, including the 10% contingency.</a:t>
            </a:r>
          </a:p>
          <a:p>
            <a:pPr lvl="1">
              <a:lnSpc>
                <a:spcPct val="100000"/>
              </a:lnSpc>
            </a:pPr>
            <a:r>
              <a:rPr lang="en-US" sz="2400" dirty="0"/>
              <a:t>The answer was always ‘Yes’</a:t>
            </a:r>
          </a:p>
          <a:p>
            <a:pPr lvl="2">
              <a:lnSpc>
                <a:spcPct val="100000"/>
              </a:lnSpc>
            </a:pPr>
            <a:endParaRPr lang="en-US" sz="3600" dirty="0"/>
          </a:p>
          <a:p>
            <a:pPr lvl="1">
              <a:lnSpc>
                <a:spcPct val="100000"/>
              </a:lnSpc>
            </a:pPr>
            <a:endParaRPr lang="en-US" sz="3600" dirty="0"/>
          </a:p>
          <a:p>
            <a:pPr marL="0" indent="0">
              <a:lnSpc>
                <a:spcPct val="100000"/>
              </a:lnSpc>
              <a:buNone/>
            </a:pPr>
            <a:endParaRPr lang="en-US" sz="3600" dirty="0"/>
          </a:p>
          <a:p>
            <a:pPr>
              <a:lnSpc>
                <a:spcPct val="100000"/>
              </a:lnSpc>
            </a:pPr>
            <a:endParaRPr lang="en-US" sz="3600" dirty="0"/>
          </a:p>
        </p:txBody>
      </p:sp>
      <p:sp>
        <p:nvSpPr>
          <p:cNvPr id="4" name="Slide Number Placeholder 3">
            <a:extLst>
              <a:ext uri="{FF2B5EF4-FFF2-40B4-BE49-F238E27FC236}">
                <a16:creationId xmlns:a16="http://schemas.microsoft.com/office/drawing/2014/main" id="{4F3287BA-A41B-4E28-9EE9-0E9737E101E2}"/>
              </a:ext>
            </a:extLst>
          </p:cNvPr>
          <p:cNvSpPr>
            <a:spLocks noGrp="1"/>
          </p:cNvSpPr>
          <p:nvPr>
            <p:ph type="sldNum" sz="quarter" idx="12"/>
          </p:nvPr>
        </p:nvSpPr>
        <p:spPr/>
        <p:txBody>
          <a:bodyPr/>
          <a:lstStyle/>
          <a:p>
            <a:fld id="{AB424C0C-8EC5-46EA-9C2D-CADC4384F10D}" type="slidenum">
              <a:rPr lang="en-US" smtClean="0"/>
              <a:t>5</a:t>
            </a:fld>
            <a:endParaRPr lang="en-US" dirty="0"/>
          </a:p>
        </p:txBody>
      </p:sp>
    </p:spTree>
    <p:extLst>
      <p:ext uri="{BB962C8B-B14F-4D97-AF65-F5344CB8AC3E}">
        <p14:creationId xmlns:p14="http://schemas.microsoft.com/office/powerpoint/2010/main" val="2434554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p:txBody>
          <a:bodyPr/>
          <a:lstStyle/>
          <a:p>
            <a:r>
              <a:rPr lang="en-US" sz="3200" dirty="0"/>
              <a:t>Bid Results</a:t>
            </a:r>
          </a:p>
        </p:txBody>
      </p:sp>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p:txBody>
          <a:bodyPr>
            <a:normAutofit/>
          </a:bodyPr>
          <a:lstStyle/>
          <a:p>
            <a:pPr>
              <a:lnSpc>
                <a:spcPct val="100000"/>
              </a:lnSpc>
            </a:pPr>
            <a:r>
              <a:rPr lang="en-US" sz="3200" b="1" dirty="0"/>
              <a:t>Addison Athletic Club HVAC Improvements</a:t>
            </a:r>
          </a:p>
          <a:p>
            <a:pPr lvl="1">
              <a:lnSpc>
                <a:spcPct val="100000"/>
              </a:lnSpc>
            </a:pPr>
            <a:r>
              <a:rPr lang="en-US" sz="2400" dirty="0"/>
              <a:t>Project Budget - $960,000</a:t>
            </a:r>
          </a:p>
          <a:p>
            <a:pPr lvl="1">
              <a:lnSpc>
                <a:spcPct val="100000"/>
              </a:lnSpc>
            </a:pPr>
            <a:r>
              <a:rPr lang="en-US" sz="2400" dirty="0"/>
              <a:t>Bid Open – April 9, 2018</a:t>
            </a:r>
          </a:p>
          <a:p>
            <a:pPr lvl="1">
              <a:lnSpc>
                <a:spcPct val="100000"/>
              </a:lnSpc>
            </a:pPr>
            <a:r>
              <a:rPr lang="en-US" sz="2400" dirty="0"/>
              <a:t>Bid End – May 3, 2018</a:t>
            </a:r>
          </a:p>
          <a:p>
            <a:pPr lvl="1">
              <a:lnSpc>
                <a:spcPct val="100000"/>
              </a:lnSpc>
            </a:pPr>
            <a:r>
              <a:rPr lang="en-US" sz="2400" dirty="0"/>
              <a:t>1 Bid Submitted in the amount of $1,589,814</a:t>
            </a:r>
          </a:p>
          <a:p>
            <a:pPr lvl="2">
              <a:lnSpc>
                <a:spcPct val="100000"/>
              </a:lnSpc>
            </a:pPr>
            <a:r>
              <a:rPr lang="en-US" sz="2400" dirty="0"/>
              <a:t>$629,814 (+65%) differential from project estimate</a:t>
            </a:r>
          </a:p>
          <a:p>
            <a:pPr lvl="1">
              <a:lnSpc>
                <a:spcPct val="100000"/>
              </a:lnSpc>
            </a:pPr>
            <a:r>
              <a:rPr lang="en-US" sz="2400" dirty="0"/>
              <a:t>Staff is recommending the bid be rejected since it was not in the best interest of the Town</a:t>
            </a:r>
          </a:p>
          <a:p>
            <a:pPr lvl="1">
              <a:lnSpc>
                <a:spcPct val="100000"/>
              </a:lnSpc>
            </a:pPr>
            <a:endParaRPr lang="en-US" sz="3600" dirty="0"/>
          </a:p>
          <a:p>
            <a:pPr marL="0" indent="0">
              <a:lnSpc>
                <a:spcPct val="100000"/>
              </a:lnSpc>
              <a:buNone/>
            </a:pPr>
            <a:endParaRPr lang="en-US" sz="3600" dirty="0"/>
          </a:p>
          <a:p>
            <a:pPr>
              <a:lnSpc>
                <a:spcPct val="100000"/>
              </a:lnSpc>
            </a:pPr>
            <a:endParaRPr lang="en-US" sz="3600" dirty="0"/>
          </a:p>
        </p:txBody>
      </p:sp>
      <p:sp>
        <p:nvSpPr>
          <p:cNvPr id="4" name="Slide Number Placeholder 3">
            <a:extLst>
              <a:ext uri="{FF2B5EF4-FFF2-40B4-BE49-F238E27FC236}">
                <a16:creationId xmlns:a16="http://schemas.microsoft.com/office/drawing/2014/main" id="{4F3287BA-A41B-4E28-9EE9-0E9737E101E2}"/>
              </a:ext>
            </a:extLst>
          </p:cNvPr>
          <p:cNvSpPr>
            <a:spLocks noGrp="1"/>
          </p:cNvSpPr>
          <p:nvPr>
            <p:ph type="sldNum" sz="quarter" idx="12"/>
          </p:nvPr>
        </p:nvSpPr>
        <p:spPr/>
        <p:txBody>
          <a:bodyPr/>
          <a:lstStyle/>
          <a:p>
            <a:fld id="{AB424C0C-8EC5-46EA-9C2D-CADC4384F10D}" type="slidenum">
              <a:rPr lang="en-US" smtClean="0"/>
              <a:t>6</a:t>
            </a:fld>
            <a:endParaRPr lang="en-US" dirty="0"/>
          </a:p>
        </p:txBody>
      </p:sp>
    </p:spTree>
    <p:extLst>
      <p:ext uri="{BB962C8B-B14F-4D97-AF65-F5344CB8AC3E}">
        <p14:creationId xmlns:p14="http://schemas.microsoft.com/office/powerpoint/2010/main" val="3616387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p:txBody>
          <a:bodyPr/>
          <a:lstStyle/>
          <a:p>
            <a:r>
              <a:rPr lang="en-US" sz="3200" dirty="0"/>
              <a:t>Bid Review</a:t>
            </a:r>
          </a:p>
        </p:txBody>
      </p:sp>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a:xfrm>
            <a:off x="172155" y="1152524"/>
            <a:ext cx="10515600" cy="5367147"/>
          </a:xfrm>
        </p:spPr>
        <p:txBody>
          <a:bodyPr>
            <a:normAutofit fontScale="85000" lnSpcReduction="20000"/>
          </a:bodyPr>
          <a:lstStyle/>
          <a:p>
            <a:pPr>
              <a:lnSpc>
                <a:spcPct val="120000"/>
              </a:lnSpc>
            </a:pPr>
            <a:r>
              <a:rPr lang="en-US" sz="3200" b="1" dirty="0"/>
              <a:t>Reasons Identified for the Cost Differential*:</a:t>
            </a:r>
          </a:p>
          <a:p>
            <a:pPr lvl="1">
              <a:lnSpc>
                <a:spcPct val="120000"/>
              </a:lnSpc>
            </a:pPr>
            <a:r>
              <a:rPr lang="en-US" sz="2400" dirty="0"/>
              <a:t>Upgraded Electrical Service is required</a:t>
            </a:r>
          </a:p>
          <a:p>
            <a:pPr lvl="1">
              <a:lnSpc>
                <a:spcPct val="120000"/>
              </a:lnSpc>
            </a:pPr>
            <a:r>
              <a:rPr lang="en-US" sz="2400" dirty="0"/>
              <a:t>Scope creep occurred with specification of the HVAC controls</a:t>
            </a:r>
          </a:p>
          <a:p>
            <a:pPr lvl="1">
              <a:lnSpc>
                <a:spcPct val="120000"/>
              </a:lnSpc>
            </a:pPr>
            <a:r>
              <a:rPr lang="en-US" sz="2400" dirty="0"/>
              <a:t>Increased material costs</a:t>
            </a:r>
          </a:p>
          <a:p>
            <a:pPr lvl="1">
              <a:lnSpc>
                <a:spcPct val="120000"/>
              </a:lnSpc>
            </a:pPr>
            <a:r>
              <a:rPr lang="en-US" sz="2400" dirty="0"/>
              <a:t>Increased labor due to compressed schedule</a:t>
            </a:r>
          </a:p>
          <a:p>
            <a:pPr lvl="1">
              <a:lnSpc>
                <a:spcPct val="120000"/>
              </a:lnSpc>
            </a:pPr>
            <a:r>
              <a:rPr lang="en-US" sz="2400" dirty="0"/>
              <a:t>Underestimate of required project supervision</a:t>
            </a:r>
          </a:p>
          <a:p>
            <a:pPr lvl="1">
              <a:lnSpc>
                <a:spcPct val="120000"/>
              </a:lnSpc>
            </a:pPr>
            <a:r>
              <a:rPr lang="en-US" sz="2400" dirty="0"/>
              <a:t>Corresponding increase in overhead &amp; profit</a:t>
            </a:r>
          </a:p>
          <a:p>
            <a:pPr lvl="1">
              <a:lnSpc>
                <a:spcPct val="120000"/>
              </a:lnSpc>
            </a:pPr>
            <a:endParaRPr lang="en-US" sz="3600" dirty="0"/>
          </a:p>
          <a:p>
            <a:pPr lvl="1">
              <a:lnSpc>
                <a:spcPct val="120000"/>
              </a:lnSpc>
            </a:pPr>
            <a:endParaRPr lang="en-US" sz="3600" dirty="0"/>
          </a:p>
          <a:p>
            <a:pPr marL="457200" lvl="1" indent="0">
              <a:lnSpc>
                <a:spcPct val="120000"/>
              </a:lnSpc>
              <a:buNone/>
            </a:pPr>
            <a:endParaRPr lang="en-US" sz="3600" dirty="0"/>
          </a:p>
          <a:p>
            <a:pPr lvl="1">
              <a:lnSpc>
                <a:spcPct val="120000"/>
              </a:lnSpc>
            </a:pPr>
            <a:endParaRPr lang="en-US" sz="3600" dirty="0"/>
          </a:p>
          <a:p>
            <a:pPr marL="457200" lvl="1" indent="0">
              <a:lnSpc>
                <a:spcPct val="120000"/>
              </a:lnSpc>
              <a:buNone/>
            </a:pPr>
            <a:r>
              <a:rPr lang="en-US" sz="1600" b="1" dirty="0"/>
              <a:t>*Determined by conversations between the Town, PGAL, RWB and the bidder.</a:t>
            </a:r>
          </a:p>
        </p:txBody>
      </p:sp>
      <p:sp>
        <p:nvSpPr>
          <p:cNvPr id="4" name="Slide Number Placeholder 3">
            <a:extLst>
              <a:ext uri="{FF2B5EF4-FFF2-40B4-BE49-F238E27FC236}">
                <a16:creationId xmlns:a16="http://schemas.microsoft.com/office/drawing/2014/main" id="{F9A9A321-0728-40AC-916F-FC5547ABC76F}"/>
              </a:ext>
            </a:extLst>
          </p:cNvPr>
          <p:cNvSpPr>
            <a:spLocks noGrp="1"/>
          </p:cNvSpPr>
          <p:nvPr>
            <p:ph type="sldNum" sz="quarter" idx="12"/>
          </p:nvPr>
        </p:nvSpPr>
        <p:spPr/>
        <p:txBody>
          <a:bodyPr/>
          <a:lstStyle/>
          <a:p>
            <a:fld id="{AB424C0C-8EC5-46EA-9C2D-CADC4384F10D}" type="slidenum">
              <a:rPr lang="en-US" smtClean="0"/>
              <a:t>7</a:t>
            </a:fld>
            <a:endParaRPr lang="en-US" dirty="0"/>
          </a:p>
        </p:txBody>
      </p:sp>
    </p:spTree>
    <p:extLst>
      <p:ext uri="{BB962C8B-B14F-4D97-AF65-F5344CB8AC3E}">
        <p14:creationId xmlns:p14="http://schemas.microsoft.com/office/powerpoint/2010/main" val="1767232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p:txBody>
          <a:bodyPr/>
          <a:lstStyle/>
          <a:p>
            <a:r>
              <a:rPr lang="en-US" sz="3200" dirty="0"/>
              <a:t>Proposed Revisions to the Bid Documents</a:t>
            </a:r>
          </a:p>
        </p:txBody>
      </p:sp>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a:xfrm>
            <a:off x="172155" y="1152524"/>
            <a:ext cx="10515600" cy="5367147"/>
          </a:xfrm>
        </p:spPr>
        <p:txBody>
          <a:bodyPr>
            <a:normAutofit fontScale="92500"/>
          </a:bodyPr>
          <a:lstStyle/>
          <a:p>
            <a:pPr>
              <a:lnSpc>
                <a:spcPct val="120000"/>
              </a:lnSpc>
            </a:pPr>
            <a:r>
              <a:rPr lang="en-US" sz="2600" b="1" dirty="0"/>
              <a:t>Below is a list of proposed changes to the Bid Documents that will reduce the construction cost to the Athletic Club HVAC while still delivering ‘Option 2’ as approved on February 13, 2018**.</a:t>
            </a:r>
          </a:p>
          <a:p>
            <a:pPr lvl="1">
              <a:lnSpc>
                <a:spcPct val="100000"/>
              </a:lnSpc>
            </a:pPr>
            <a:endParaRPr lang="en-US" sz="1700" dirty="0"/>
          </a:p>
          <a:p>
            <a:pPr lvl="1">
              <a:lnSpc>
                <a:spcPct val="110000"/>
              </a:lnSpc>
            </a:pPr>
            <a:r>
              <a:rPr lang="en-US" sz="1900" dirty="0"/>
              <a:t>Specified a different model air cooled chiller without the noise reduction package</a:t>
            </a:r>
          </a:p>
          <a:p>
            <a:pPr lvl="1">
              <a:lnSpc>
                <a:spcPct val="110000"/>
              </a:lnSpc>
            </a:pPr>
            <a:r>
              <a:rPr lang="en-US" sz="1900" dirty="0"/>
              <a:t>Removed (5) five supplemental cooling cassettes units in the Cardio area along with the associated chilled water piping, controls, electrical connections, and wall/ceiling repair</a:t>
            </a:r>
          </a:p>
          <a:p>
            <a:pPr lvl="1">
              <a:lnSpc>
                <a:spcPct val="110000"/>
              </a:lnSpc>
            </a:pPr>
            <a:r>
              <a:rPr lang="en-US" sz="1900" dirty="0"/>
              <a:t>Install grooved pipe instead of welded pipe for the new chilled water piping</a:t>
            </a:r>
          </a:p>
          <a:p>
            <a:pPr lvl="1">
              <a:lnSpc>
                <a:spcPct val="110000"/>
              </a:lnSpc>
            </a:pPr>
            <a:r>
              <a:rPr lang="en-US" sz="1900" dirty="0"/>
              <a:t>Changed out all variable frequency drives (VFD) to motor starters for the new air handling units</a:t>
            </a:r>
          </a:p>
          <a:p>
            <a:pPr lvl="1">
              <a:lnSpc>
                <a:spcPct val="110000"/>
              </a:lnSpc>
            </a:pPr>
            <a:r>
              <a:rPr lang="en-US" sz="1900" dirty="0"/>
              <a:t>Changed all disconnect switches to in panel circuit breakers</a:t>
            </a:r>
          </a:p>
          <a:p>
            <a:pPr marL="457200" lvl="1" indent="0">
              <a:lnSpc>
                <a:spcPct val="100000"/>
              </a:lnSpc>
              <a:buNone/>
            </a:pPr>
            <a:endParaRPr lang="en-US" sz="1900" dirty="0"/>
          </a:p>
          <a:p>
            <a:pPr marL="457200" lvl="1" indent="0">
              <a:lnSpc>
                <a:spcPct val="100000"/>
              </a:lnSpc>
              <a:buNone/>
            </a:pPr>
            <a:endParaRPr lang="en-US" sz="1900" dirty="0"/>
          </a:p>
          <a:p>
            <a:pPr marL="457200" lvl="1" indent="0">
              <a:lnSpc>
                <a:spcPct val="100000"/>
              </a:lnSpc>
              <a:buNone/>
            </a:pPr>
            <a:endParaRPr lang="en-US" sz="1900" dirty="0"/>
          </a:p>
          <a:p>
            <a:pPr marL="0" indent="0">
              <a:buNone/>
            </a:pPr>
            <a:r>
              <a:rPr lang="en-US" sz="1700" b="1" dirty="0"/>
              <a:t>**Proposed changes were identified by the Town, PGAL and RWB after review meetings with the bidder.</a:t>
            </a:r>
          </a:p>
        </p:txBody>
      </p:sp>
      <p:sp>
        <p:nvSpPr>
          <p:cNvPr id="4" name="Slide Number Placeholder 3">
            <a:extLst>
              <a:ext uri="{FF2B5EF4-FFF2-40B4-BE49-F238E27FC236}">
                <a16:creationId xmlns:a16="http://schemas.microsoft.com/office/drawing/2014/main" id="{F9A9A321-0728-40AC-916F-FC5547ABC76F}"/>
              </a:ext>
            </a:extLst>
          </p:cNvPr>
          <p:cNvSpPr>
            <a:spLocks noGrp="1"/>
          </p:cNvSpPr>
          <p:nvPr>
            <p:ph type="sldNum" sz="quarter" idx="12"/>
          </p:nvPr>
        </p:nvSpPr>
        <p:spPr/>
        <p:txBody>
          <a:bodyPr/>
          <a:lstStyle/>
          <a:p>
            <a:fld id="{AB424C0C-8EC5-46EA-9C2D-CADC4384F10D}" type="slidenum">
              <a:rPr lang="en-US" smtClean="0"/>
              <a:t>8</a:t>
            </a:fld>
            <a:endParaRPr lang="en-US" dirty="0"/>
          </a:p>
        </p:txBody>
      </p:sp>
    </p:spTree>
    <p:extLst>
      <p:ext uri="{BB962C8B-B14F-4D97-AF65-F5344CB8AC3E}">
        <p14:creationId xmlns:p14="http://schemas.microsoft.com/office/powerpoint/2010/main" val="3308658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D2D62-8F95-45B5-8E73-4DB4944371B1}"/>
              </a:ext>
            </a:extLst>
          </p:cNvPr>
          <p:cNvSpPr>
            <a:spLocks noGrp="1"/>
          </p:cNvSpPr>
          <p:nvPr>
            <p:ph type="title"/>
          </p:nvPr>
        </p:nvSpPr>
        <p:spPr>
          <a:xfrm>
            <a:off x="172154" y="378346"/>
            <a:ext cx="10809881" cy="632356"/>
          </a:xfrm>
        </p:spPr>
        <p:txBody>
          <a:bodyPr/>
          <a:lstStyle/>
          <a:p>
            <a:r>
              <a:rPr lang="en-US" sz="3200" dirty="0"/>
              <a:t>Proposed Revisions to the Bid Documents - Continued</a:t>
            </a:r>
          </a:p>
        </p:txBody>
      </p:sp>
      <p:sp>
        <p:nvSpPr>
          <p:cNvPr id="3" name="Content Placeholder 2">
            <a:extLst>
              <a:ext uri="{FF2B5EF4-FFF2-40B4-BE49-F238E27FC236}">
                <a16:creationId xmlns:a16="http://schemas.microsoft.com/office/drawing/2014/main" id="{A7DC1A9A-5E09-41C9-88CD-1F0659F6A354}"/>
              </a:ext>
            </a:extLst>
          </p:cNvPr>
          <p:cNvSpPr>
            <a:spLocks noGrp="1"/>
          </p:cNvSpPr>
          <p:nvPr>
            <p:ph idx="1"/>
          </p:nvPr>
        </p:nvSpPr>
        <p:spPr/>
        <p:txBody>
          <a:bodyPr>
            <a:normAutofit fontScale="92500" lnSpcReduction="20000"/>
          </a:bodyPr>
          <a:lstStyle/>
          <a:p>
            <a:pPr lvl="1">
              <a:lnSpc>
                <a:spcPct val="110000"/>
              </a:lnSpc>
            </a:pPr>
            <a:r>
              <a:rPr lang="en-US" sz="2000" dirty="0"/>
              <a:t>Removed the electrical data logger that determines peak electrical demand on the existing system</a:t>
            </a:r>
          </a:p>
          <a:p>
            <a:pPr lvl="1">
              <a:lnSpc>
                <a:spcPct val="110000"/>
              </a:lnSpc>
            </a:pPr>
            <a:r>
              <a:rPr lang="en-US" sz="2000" dirty="0"/>
              <a:t>Changed the electrical power distribution devices that serve the new chiller and pump to a more economical installation</a:t>
            </a:r>
          </a:p>
          <a:p>
            <a:pPr lvl="1">
              <a:lnSpc>
                <a:spcPct val="110000"/>
              </a:lnSpc>
            </a:pPr>
            <a:r>
              <a:rPr lang="en-US" sz="2000" dirty="0"/>
              <a:t>Switched to a fundamental controls package provided by the manufacturer for the HVLS fans in the Cardio area.  Modified the placement of the fans to reduce the cost of the structural steel supports</a:t>
            </a:r>
          </a:p>
          <a:p>
            <a:pPr lvl="1">
              <a:lnSpc>
                <a:spcPct val="110000"/>
              </a:lnSpc>
            </a:pPr>
            <a:r>
              <a:rPr lang="en-US" sz="2000" dirty="0"/>
              <a:t>Changed the new air handling unit that will be installed in the Staff area on Level 1 to a different type of unit with the same heating and cooling capacity</a:t>
            </a:r>
          </a:p>
          <a:p>
            <a:pPr lvl="1">
              <a:lnSpc>
                <a:spcPct val="110000"/>
              </a:lnSpc>
            </a:pPr>
            <a:r>
              <a:rPr lang="en-US" sz="2000" dirty="0"/>
              <a:t>Relaxed the construction schedule.  The bidding contractor and other potential  bidders indicated that the construction schedule was too short and that extending the construction schedule would reduce the project cost.  (Specifically, one contractor declined to bid the project due to the proposed schedule and their current workload)</a:t>
            </a:r>
          </a:p>
          <a:p>
            <a:pPr lvl="1">
              <a:lnSpc>
                <a:spcPct val="110000"/>
              </a:lnSpc>
            </a:pPr>
            <a:r>
              <a:rPr lang="en-US" sz="2000" dirty="0"/>
              <a:t>Removed some of the options and upgrades for the HVAC controls to be a more fundamental system that can be expanded on an as needed basis.  The air handling units in the original building will remain on the existing controls system and new electronic controls will operate the new equipment serving the Cardio area</a:t>
            </a:r>
          </a:p>
          <a:p>
            <a:pPr marL="0" indent="0">
              <a:lnSpc>
                <a:spcPct val="110000"/>
              </a:lnSpc>
              <a:buNone/>
            </a:pPr>
            <a:endParaRPr lang="en-US" sz="4400" dirty="0"/>
          </a:p>
          <a:p>
            <a:pPr>
              <a:lnSpc>
                <a:spcPct val="110000"/>
              </a:lnSpc>
            </a:pPr>
            <a:endParaRPr lang="en-US" sz="4400" dirty="0"/>
          </a:p>
        </p:txBody>
      </p:sp>
      <p:sp>
        <p:nvSpPr>
          <p:cNvPr id="4" name="Slide Number Placeholder 3">
            <a:extLst>
              <a:ext uri="{FF2B5EF4-FFF2-40B4-BE49-F238E27FC236}">
                <a16:creationId xmlns:a16="http://schemas.microsoft.com/office/drawing/2014/main" id="{F9A9A321-0728-40AC-916F-FC5547ABC76F}"/>
              </a:ext>
            </a:extLst>
          </p:cNvPr>
          <p:cNvSpPr>
            <a:spLocks noGrp="1"/>
          </p:cNvSpPr>
          <p:nvPr>
            <p:ph type="sldNum" sz="quarter" idx="12"/>
          </p:nvPr>
        </p:nvSpPr>
        <p:spPr/>
        <p:txBody>
          <a:bodyPr/>
          <a:lstStyle/>
          <a:p>
            <a:fld id="{AB424C0C-8EC5-46EA-9C2D-CADC4384F10D}" type="slidenum">
              <a:rPr lang="en-US" smtClean="0"/>
              <a:t>9</a:t>
            </a:fld>
            <a:endParaRPr lang="en-US" dirty="0"/>
          </a:p>
        </p:txBody>
      </p:sp>
    </p:spTree>
    <p:extLst>
      <p:ext uri="{BB962C8B-B14F-4D97-AF65-F5344CB8AC3E}">
        <p14:creationId xmlns:p14="http://schemas.microsoft.com/office/powerpoint/2010/main" val="36910114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22035</TotalTime>
  <Words>1044</Words>
  <Application>Microsoft Office PowerPoint</Application>
  <PresentationFormat>Widescreen</PresentationFormat>
  <Paragraphs>106</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Wingdings</vt:lpstr>
      <vt:lpstr>Office Theme</vt:lpstr>
      <vt:lpstr>Worksheet</vt:lpstr>
      <vt:lpstr> Addison Athletic Club HVAC Improvements</vt:lpstr>
      <vt:lpstr>History – AAC Master Plan</vt:lpstr>
      <vt:lpstr>HVAC Evaluation – Recommendations from the Consultant</vt:lpstr>
      <vt:lpstr>HVAC Evaluation – Design Options</vt:lpstr>
      <vt:lpstr>Project Cost Estimating</vt:lpstr>
      <vt:lpstr>Bid Results</vt:lpstr>
      <vt:lpstr>Bid Review</vt:lpstr>
      <vt:lpstr>Proposed Revisions to the Bid Documents</vt:lpstr>
      <vt:lpstr>Proposed Revisions to the Bid Documents - Continued</vt:lpstr>
      <vt:lpstr>Questions?</vt:lpstr>
    </vt:vector>
  </TitlesOfParts>
  <Company>Kimley-Horn and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Beadling, Taylour</dc:creator>
  <cp:lastModifiedBy>Caitlan Biggs</cp:lastModifiedBy>
  <cp:revision>313</cp:revision>
  <cp:lastPrinted>2018-05-17T15:03:17Z</cp:lastPrinted>
  <dcterms:created xsi:type="dcterms:W3CDTF">2016-02-09T22:00:53Z</dcterms:created>
  <dcterms:modified xsi:type="dcterms:W3CDTF">2018-05-17T19:52:03Z</dcterms:modified>
</cp:coreProperties>
</file>